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3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CC6D60-A96E-4676-ACB9-0B75399F548B}" v="2" dt="2026-02-09T20:49:31.1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custSel addSld delSld modSld">
      <pc:chgData name="Dylan Breger" userId="9b3da09f-10fe-42ec-9aa5-9fa2a3e9cc20" providerId="ADAL" clId="{D81AFA50-692E-4678-A384-3793507736DC}" dt="2026-02-09T20:49:31.146" v="9"/>
      <pc:docMkLst>
        <pc:docMk/>
      </pc:docMkLst>
      <pc:sldChg chg="addSp delSp modSp new del mod">
        <pc:chgData name="Dylan Breger" userId="9b3da09f-10fe-42ec-9aa5-9fa2a3e9cc20" providerId="ADAL" clId="{D81AFA50-692E-4678-A384-3793507736DC}" dt="2026-02-09T20:49:30.445" v="8" actId="47"/>
        <pc:sldMkLst>
          <pc:docMk/>
          <pc:sldMk cId="1411954656" sldId="256"/>
        </pc:sldMkLst>
        <pc:spChg chg="add">
          <ac:chgData name="Dylan Breger" userId="9b3da09f-10fe-42ec-9aa5-9fa2a3e9cc20" providerId="ADAL" clId="{D81AFA50-692E-4678-A384-3793507736DC}" dt="2026-02-09T20:49:21.913" v="1" actId="22"/>
          <ac:spMkLst>
            <pc:docMk/>
            <pc:sldMk cId="1411954656" sldId="256"/>
            <ac:spMk id="5" creationId="{FA028001-871D-5220-E4F2-A4D369AEC9E7}"/>
          </ac:spMkLst>
        </pc:spChg>
        <pc:spChg chg="add">
          <ac:chgData name="Dylan Breger" userId="9b3da09f-10fe-42ec-9aa5-9fa2a3e9cc20" providerId="ADAL" clId="{D81AFA50-692E-4678-A384-3793507736DC}" dt="2026-02-09T20:49:23.639" v="2" actId="22"/>
          <ac:spMkLst>
            <pc:docMk/>
            <pc:sldMk cId="1411954656" sldId="256"/>
            <ac:spMk id="7" creationId="{65257E88-BF8C-7D01-C874-3BB4658482A0}"/>
          </ac:spMkLst>
        </pc:spChg>
        <pc:spChg chg="add del mod">
          <ac:chgData name="Dylan Breger" userId="9b3da09f-10fe-42ec-9aa5-9fa2a3e9cc20" providerId="ADAL" clId="{D81AFA50-692E-4678-A384-3793507736DC}" dt="2026-02-09T20:49:29.362" v="7" actId="478"/>
          <ac:spMkLst>
            <pc:docMk/>
            <pc:sldMk cId="1411954656" sldId="256"/>
            <ac:spMk id="9" creationId="{D61CD324-D12E-B98D-FB94-99590B361D5E}"/>
          </ac:spMkLst>
        </pc:spChg>
      </pc:sldChg>
      <pc:sldChg chg="add">
        <pc:chgData name="Dylan Breger" userId="9b3da09f-10fe-42ec-9aa5-9fa2a3e9cc20" providerId="ADAL" clId="{D81AFA50-692E-4678-A384-3793507736DC}" dt="2026-02-09T20:49:31.146" v="9"/>
        <pc:sldMkLst>
          <pc:docMk/>
          <pc:sldMk cId="1446034464" sldId="214747437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913223140495868E-2"/>
          <c:y val="0.16811988194749561"/>
          <c:w val="0.97417355371900827"/>
          <c:h val="0.73139729988148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Average budget allocation in 2025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F1A6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Connected TV/OTT</c:v>
                </c:pt>
                <c:pt idx="1">
                  <c:v>Social Media</c:v>
                </c:pt>
                <c:pt idx="2">
                  <c:v>Digital Desktop and Mobile</c:v>
                </c:pt>
                <c:pt idx="3">
                  <c:v>Linear TV</c:v>
                </c:pt>
                <c:pt idx="4">
                  <c:v>Audio/Podcasts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0.23</c:v>
                </c:pt>
                <c:pt idx="1">
                  <c:v>0.22</c:v>
                </c:pt>
                <c:pt idx="2">
                  <c:v>0.22</c:v>
                </c:pt>
                <c:pt idx="3">
                  <c:v>0.2</c:v>
                </c:pt>
                <c:pt idx="4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47-8B4C-B942-59B9756C98F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Average expected budget allocation in 2026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rgbClr val="1F1A6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Connected TV/OTT</c:v>
                </c:pt>
                <c:pt idx="1">
                  <c:v>Social Media</c:v>
                </c:pt>
                <c:pt idx="2">
                  <c:v>Digital Desktop and Mobile</c:v>
                </c:pt>
                <c:pt idx="3">
                  <c:v>Linear TV</c:v>
                </c:pt>
                <c:pt idx="4">
                  <c:v>Audio/Podcasts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0.26</c:v>
                </c:pt>
                <c:pt idx="1">
                  <c:v>0.22</c:v>
                </c:pt>
                <c:pt idx="2">
                  <c:v>0.2</c:v>
                </c:pt>
                <c:pt idx="3">
                  <c:v>0.17</c:v>
                </c:pt>
                <c:pt idx="4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47-8B4C-B942-59B9756C98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39773775"/>
        <c:axId val="1639774255"/>
      </c:barChart>
      <c:catAx>
        <c:axId val="1639773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39774255"/>
        <c:crosses val="autoZero"/>
        <c:auto val="1"/>
        <c:lblAlgn val="ctr"/>
        <c:lblOffset val="100"/>
        <c:noMultiLvlLbl val="0"/>
      </c:catAx>
      <c:valAx>
        <c:axId val="1639774255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6397737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F1A6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F1A62"/>
          </a:solidFill>
          <a:latin typeface="Helvetica" panose="020B0403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E962F-2ACC-41D8-BF10-3E2454FD100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1CA1A-4C39-43D3-98EA-0FA93EE2C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1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97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DBAD2-60C7-FF8A-4FBA-CE191FF09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02C312-4843-CF4B-E17D-E2FEBDA1A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F7D6B-60D9-5C8D-B1F5-9C17EC24B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006ED-226A-3674-9083-80B296936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65EF0-5B5A-9774-BB4B-1B1B61B7F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88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6A829-9476-9219-516D-5CCEF83B3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15C19-6460-67F3-5E94-FA5A58D38A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A8A47-C4C7-8EFF-D2DB-3B25DC588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EEBCF-E8CF-8A88-558C-A9FC1EEFD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FA470-0A25-7DAC-3258-D210957D9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0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1418FE-5BAC-4223-044F-96969CDBA6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D377B9-E653-486A-0477-305F357A5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0E770-46AA-C578-A8BE-8AA15725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E4BDB-5EC2-1DF3-829C-503101CAA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38B13-1B49-60FA-9C0A-C1B0CB12D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71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555C8-547E-DC86-46B5-90FBD67F7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86138-1DD7-0C10-F663-CECDAA167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033DD-A6FD-C978-2FE2-43B9D8671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BAE01-8389-DAB3-08FF-A41EB54FB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7F31C-3C09-8A40-8A9E-80AEA7795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12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450AA-88B1-1E80-2598-DE23CC89D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69F32-8800-B689-416B-B0480ECCE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BCCE2-11F6-F859-1D8F-060C6B3A6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FF8CF-53A5-2496-40D6-FD6284FEA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C9172-9080-27C8-3401-FAB03666C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60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A6F84-1354-AA19-11E4-BD5D38A31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C5CC3-A3FF-732E-B3D6-813FB6C65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00D7F-7495-7E5C-A4ED-A3CBF807D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B91C2D-935A-F7D7-41EB-E1A2A71FC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B4DFEA-2815-EE76-F636-C69ABE6C1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CAD10-1102-4B3D-BC50-653501F14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1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582EB-1C65-0909-B6F0-19EE62D5D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E0056F-39B6-226B-5080-E70E3A6C5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485E2E-C8D8-92FB-18D5-FF40A82DB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DD6AEA-595A-8126-3AA1-F8709B4CEA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570D5F-EA53-A948-CC8B-74D4170E50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C6F6BB-0A3B-BC2C-3F77-E87C0CE36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62C133-DEFB-8D91-77D7-2C321F65C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37D374-216E-262D-448A-A1160C236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6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9567C-8C6F-5C59-08BC-5EB10FDE3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80ED5E-5C39-F322-530C-CCF057736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B91143-E469-4E6C-B68F-8D007D9EA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DA9A7-05E8-0715-875B-0C97629FE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83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9BE0F2-0CAA-4C0B-D3F6-6328E0636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D54FD4-4E3D-5884-3191-BFB0E9E9B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A7BBF-CA5E-42EF-3902-62E253C84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45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6DD6-81B1-2DEC-2F9F-7DACBAE23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BDF91-2C1B-7657-C717-A6FD7031B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12D144-E03B-2D56-5CC9-001ADE0EB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A5491-8C3A-63B0-31F1-67DEBFE7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23FB1C-BF34-883B-F846-23690A6C7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5F07C-BF7D-FD8E-48C3-FD9D022C3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2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FD67F-AAF8-9B99-D0DC-D9A26052E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14E477-DE6E-7EAA-03DA-58D916454C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87EB38-6DB5-8F76-A717-25725A2C1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37D5A-D403-FC10-4C01-CCE29686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630547-0B5E-0340-7714-2310CE54D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7CC68-520B-A916-529F-DBEF3C814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08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37EF3B-25EC-6EDB-A43F-795631894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A23DC-B7B8-6DFF-5E2E-90E99D72B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2191D-006C-628F-ADD3-A5951D0071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3FECB6-13A5-4CBD-A214-D6CE8358B8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49416-B2FA-4D25-5D0D-E5CA46EF50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0B622-221A-A5C5-CB1C-7D2F1BEF9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2F399B-21FC-4C5B-9CB3-024D24104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0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png"/><Relationship Id="rId7" Type="http://schemas.openxmlformats.org/officeDocument/2006/relationships/hyperlink" Target="https://www.proximic.com/home/Resourc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7AC7F-4E30-566D-E6C6-A95DBD3F3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3EE8937-A74B-FB15-025E-2198E3E10A8C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Placeholder 24">
            <a:extLst>
              <a:ext uri="{FF2B5EF4-FFF2-40B4-BE49-F238E27FC236}">
                <a16:creationId xmlns:a16="http://schemas.microsoft.com/office/drawing/2014/main" id="{88C0D443-5A6B-75B7-5AF6-4FA740CB9C2A}"/>
              </a:ext>
            </a:extLst>
          </p:cNvPr>
          <p:cNvSpPr txBox="1">
            <a:spLocks/>
          </p:cNvSpPr>
          <p:nvPr/>
        </p:nvSpPr>
        <p:spPr>
          <a:xfrm>
            <a:off x="395695" y="6067091"/>
            <a:ext cx="11664402" cy="203489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Proximic by Comscore,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State of Programmatic</a:t>
            </a:r>
            <a:r>
              <a:rPr lang="en-US" sz="800" i="1" dirty="0">
                <a:solidFill>
                  <a:srgbClr val="1B14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2026.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C32EA4-E1AF-09A5-87D7-D0BA0ECD3393}"/>
              </a:ext>
            </a:extLst>
          </p:cNvPr>
          <p:cNvSpPr txBox="1"/>
          <p:nvPr/>
        </p:nvSpPr>
        <p:spPr>
          <a:xfrm>
            <a:off x="-17587" y="1774402"/>
            <a:ext cx="121880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Average % of Media Budget Allocated to Programmatic by Channel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49BDC77-6797-8C39-E7AB-3ECBF43593D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A8266D7F-D106-D4A9-ABBE-6C1192221F9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636D4AB-0815-1B80-D12D-9151DA9AC32B}"/>
              </a:ext>
            </a:extLst>
          </p:cNvPr>
          <p:cNvSpPr/>
          <p:nvPr/>
        </p:nvSpPr>
        <p:spPr>
          <a:xfrm>
            <a:off x="182879" y="440921"/>
            <a:ext cx="100850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Marketers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intend to allocate over a quarter of their media budget towards programmatic connected TV / OTT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BCBF85F-6BE8-F28B-0CBF-B69477B2F24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CF42C73-6C9F-9330-C738-1B4BE9B3FCA9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programmatic video insights</a:t>
            </a:r>
          </a:p>
        </p:txBody>
      </p:sp>
      <p:pic>
        <p:nvPicPr>
          <p:cNvPr id="28" name="Picture 2">
            <a:hlinkClick r:id="rId5"/>
            <a:extLst>
              <a:ext uri="{FF2B5EF4-FFF2-40B4-BE49-F238E27FC236}">
                <a16:creationId xmlns:a16="http://schemas.microsoft.com/office/drawing/2014/main" id="{09B7A990-4A75-32CD-F403-E1CFC779CE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0718E62B-54EB-BD13-E8D8-C95E4E2A16C6}"/>
              </a:ext>
            </a:extLst>
          </p:cNvPr>
          <p:cNvSpPr/>
          <p:nvPr/>
        </p:nvSpPr>
        <p:spPr>
          <a:xfrm>
            <a:off x="-2" y="-1"/>
            <a:ext cx="3893575" cy="321597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Media Budget Allocation for Programmatic </a:t>
            </a:r>
            <a:r>
              <a:rPr lang="en-US" sz="1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Channel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hlinkClick r:id="rId7"/>
            <a:extLst>
              <a:ext uri="{FF2B5EF4-FFF2-40B4-BE49-F238E27FC236}">
                <a16:creationId xmlns:a16="http://schemas.microsoft.com/office/drawing/2014/main" id="{8272A9BE-4A32-D73B-2960-1EFD68434AAD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Proximic by Comscore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8AFD32A-256B-7970-6819-C668ACDE9F71}"/>
              </a:ext>
            </a:extLst>
          </p:cNvPr>
          <p:cNvGraphicFramePr/>
          <p:nvPr/>
        </p:nvGraphicFramePr>
        <p:xfrm>
          <a:off x="686816" y="2138781"/>
          <a:ext cx="10818368" cy="3698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0ECBD28A-4136-118B-4F03-EA26AA5F902F}"/>
              </a:ext>
            </a:extLst>
          </p:cNvPr>
          <p:cNvSpPr/>
          <p:nvPr/>
        </p:nvSpPr>
        <p:spPr>
          <a:xfrm>
            <a:off x="2528999" y="2786279"/>
            <a:ext cx="650136" cy="320492"/>
          </a:xfrm>
          <a:prstGeom prst="rect">
            <a:avLst/>
          </a:prstGeom>
          <a:solidFill>
            <a:srgbClr val="4EBEA4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+3%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705E298-361B-2F4B-B838-BB5C40FD0D34}"/>
              </a:ext>
            </a:extLst>
          </p:cNvPr>
          <p:cNvSpPr/>
          <p:nvPr/>
        </p:nvSpPr>
        <p:spPr>
          <a:xfrm>
            <a:off x="11027958" y="4220056"/>
            <a:ext cx="650136" cy="320492"/>
          </a:xfrm>
          <a:prstGeom prst="rect">
            <a:avLst/>
          </a:prstGeom>
          <a:solidFill>
            <a:srgbClr val="4EBEA4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+1%</a:t>
            </a:r>
          </a:p>
        </p:txBody>
      </p:sp>
    </p:spTree>
    <p:extLst>
      <p:ext uri="{BB962C8B-B14F-4D97-AF65-F5344CB8AC3E}">
        <p14:creationId xmlns:p14="http://schemas.microsoft.com/office/powerpoint/2010/main" val="1446034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865A5E-A4B6-4AC2-84E6-909F6ACF9C09}"/>
</file>

<file path=customXml/itemProps2.xml><?xml version="1.0" encoding="utf-8"?>
<ds:datastoreItem xmlns:ds="http://schemas.openxmlformats.org/officeDocument/2006/customXml" ds:itemID="{89E12FDE-AEB1-440E-A046-529ABDFFE4E5}"/>
</file>

<file path=customXml/itemProps3.xml><?xml version="1.0" encoding="utf-8"?>
<ds:datastoreItem xmlns:ds="http://schemas.openxmlformats.org/officeDocument/2006/customXml" ds:itemID="{AD3A82C4-F059-42C1-BA15-0AB7B1E9C5F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2026-02-09T20:49:16Z</dcterms:created>
  <dcterms:modified xsi:type="dcterms:W3CDTF">2026-02-09T20:49:38Z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