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7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1C5C92-3FB2-4ED3-BE3E-2C246CF39367}" v="1" dt="2026-02-09T20:47:08.8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72" y="15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47:08.819" v="0"/>
      <pc:docMkLst>
        <pc:docMk/>
      </pc:docMkLst>
      <pc:sldChg chg="add">
        <pc:chgData name="Dylan Breger" userId="9b3da09f-10fe-42ec-9aa5-9fa2a3e9cc20" providerId="ADAL" clId="{D81AFA50-692E-4678-A384-3793507736DC}" dt="2026-02-09T20:47:08.819" v="0"/>
        <pc:sldMkLst>
          <pc:docMk/>
          <pc:sldMk cId="2918161412" sldId="214747437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04466509318348"/>
          <c:y val="5.0145490775766521E-2"/>
          <c:w val="0.72495533490681663"/>
          <c:h val="0.9498545092242333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Nov '25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Data analysis</c:v>
                </c:pt>
                <c:pt idx="1">
                  <c:v>Market research</c:v>
                </c:pt>
                <c:pt idx="2">
                  <c:v>Creative development</c:v>
                </c:pt>
                <c:pt idx="3">
                  <c:v>Campaign optimization</c:v>
                </c:pt>
                <c:pt idx="4">
                  <c:v>Copywriting</c:v>
                </c:pt>
                <c:pt idx="5">
                  <c:v>Creative personalization</c:v>
                </c:pt>
                <c:pt idx="6">
                  <c:v>Image generation</c:v>
                </c:pt>
                <c:pt idx="7">
                  <c:v>Campaign orchestration</c:v>
                </c:pt>
                <c:pt idx="8">
                  <c:v>Customer service</c:v>
                </c:pt>
                <c:pt idx="9">
                  <c:v>SEO</c:v>
                </c:pt>
                <c:pt idx="10">
                  <c:v>Classification taxonomies</c:v>
                </c:pt>
                <c:pt idx="11">
                  <c:v>Software coding</c:v>
                </c:pt>
                <c:pt idx="12">
                  <c:v>Website development</c:v>
                </c:pt>
                <c:pt idx="13">
                  <c:v>Other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4"/>
                <c:pt idx="0">
                  <c:v>0.43</c:v>
                </c:pt>
                <c:pt idx="1">
                  <c:v>0.43</c:v>
                </c:pt>
                <c:pt idx="2">
                  <c:v>0.33</c:v>
                </c:pt>
                <c:pt idx="3">
                  <c:v>0.31</c:v>
                </c:pt>
                <c:pt idx="4">
                  <c:v>0.28999999999999998</c:v>
                </c:pt>
                <c:pt idx="5">
                  <c:v>0.23</c:v>
                </c:pt>
                <c:pt idx="6">
                  <c:v>0.23</c:v>
                </c:pt>
                <c:pt idx="7">
                  <c:v>0.19</c:v>
                </c:pt>
                <c:pt idx="8">
                  <c:v>0.13</c:v>
                </c:pt>
                <c:pt idx="9">
                  <c:v>0.1</c:v>
                </c:pt>
                <c:pt idx="10">
                  <c:v>0.09</c:v>
                </c:pt>
                <c:pt idx="11">
                  <c:v>0.08</c:v>
                </c:pt>
                <c:pt idx="12">
                  <c:v>0.06</c:v>
                </c:pt>
                <c:pt idx="13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F8-43D3-AFAE-6B1D8D4AE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94676016"/>
        <c:axId val="194667376"/>
      </c:barChart>
      <c:catAx>
        <c:axId val="194676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4667376"/>
        <c:crosses val="autoZero"/>
        <c:auto val="1"/>
        <c:lblAlgn val="ctr"/>
        <c:lblOffset val="100"/>
        <c:noMultiLvlLbl val="0"/>
      </c:catAx>
      <c:valAx>
        <c:axId val="194667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9467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rgbClr val="1B1464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43A82-9E50-890F-8ED2-7C030AEE3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E266E9-E928-769E-198B-6001EC1FB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47DB2-3A14-0B7F-778F-26D02B75F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32E-7BFF-4DC0-A1B0-79131D3DEA5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16ADD-7E06-A3C7-51B0-08166EF72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F19D7-10E7-418E-BFD0-91F69EC94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8DD3-47A6-41BD-887D-81A1C61C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646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867FB-BBA1-A333-1AA7-61FF9C814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189D7-A48C-EF5D-8AA3-4133589F7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FB3D3-8998-BD73-4C06-F2F241E45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32E-7BFF-4DC0-A1B0-79131D3DEA5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EFF93-CC7D-2C09-30DE-8D099DAFA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88B78-08C3-1B48-48B3-C81C4274F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8DD3-47A6-41BD-887D-81A1C61C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09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89C70-D223-93E3-7F35-7538CADC2C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5E0CA2-4257-E049-6DDE-2FD4B42F5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0998D-37AF-E79D-BCEF-929491ECD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32E-7BFF-4DC0-A1B0-79131D3DEA5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C910A-F6D2-3AFA-E460-6B0E5D065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52B44-70F0-0760-D8B5-075AD9D0E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8DD3-47A6-41BD-887D-81A1C61C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5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2547E-4524-A6BA-3F56-64090D501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378DF-9EA7-660C-BB2C-935C02753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F5ABF-16AC-91F2-9B0A-5FF6C694C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32E-7BFF-4DC0-A1B0-79131D3DEA5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1A3BB-2DF6-B8C0-C99F-F32CA4DD3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D4889-AD49-4012-1D2C-34588AA4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8DD3-47A6-41BD-887D-81A1C61C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12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2A4B4-06F6-7A71-FAD7-3181D0C87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DAAAE-7C64-150C-B435-ABB5B00D0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EFD56-682B-A52D-AF47-CF80A1F1A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32E-7BFF-4DC0-A1B0-79131D3DEA5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1D6F0-4AC0-2C1A-797D-34D0FCF49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04A5A-8C50-0D6F-9B77-193EBAD2C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8DD3-47A6-41BD-887D-81A1C61C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965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B18E1-08D7-25EC-E31D-A7D0D0719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EFF69-5306-210D-6BAC-47584ACE74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C70B7A-955F-C200-4D00-F0E1539B6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6F4AF-E222-6CEC-1247-341D876E3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32E-7BFF-4DC0-A1B0-79131D3DEA5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5C44A2-D92C-8A7A-F6C7-1D32240A1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BA8DCF-0C24-2B8A-9BEC-E94E42183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8DD3-47A6-41BD-887D-81A1C61C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9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17147-11F9-5CF5-CCE3-7163DA73A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5389F-E79E-7E65-8F5B-7CE5723F0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F32906-298B-CADA-F185-283ACE82B7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D8DEF0-01E7-B4D2-6AFA-8D4F61525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696E0-A011-7A54-A8E0-E949F35FD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E33DE7-E06D-0F01-B5BC-EE9E62473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32E-7BFF-4DC0-A1B0-79131D3DEA5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70A80E-6861-0227-78EE-F2F99FB2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E19AD2-36C5-69BD-52C8-F0A688AA2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8DD3-47A6-41BD-887D-81A1C61C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90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08A83-1F33-CA63-AFF8-B86B8E1EC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CE434B-B4FC-D499-1D01-614A1929C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32E-7BFF-4DC0-A1B0-79131D3DEA5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6CBD5-4A05-E624-7340-A55063FA2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32F49A-FC9B-328B-30E6-389DC4D37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8DD3-47A6-41BD-887D-81A1C61C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1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07708-E5B1-4993-9CA4-2E9D6874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32E-7BFF-4DC0-A1B0-79131D3DEA5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E52D4C-C705-916C-FE40-A926E5F9E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574E04-2354-0893-FC70-AA80A15E0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8DD3-47A6-41BD-887D-81A1C61C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88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4233D-03A5-BD41-3C9E-0A11B77B6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9C63E-8E8A-C6F5-0D5C-6BF17C77E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9190E7-5092-F183-062D-7DDDAD47D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A9C309-D7AD-9DD7-F6E3-5D23B946E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32E-7BFF-4DC0-A1B0-79131D3DEA5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DDEBA-7A1B-5ACB-E979-07ECD8DE8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5C98C-7B81-2143-6B23-5B072B6C8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8DD3-47A6-41BD-887D-81A1C61C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29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7E30E-9425-5C35-C18A-1748BD956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722409-1D80-D96B-AE3F-65927BA968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66244-9C6D-2448-B039-ABE2A3943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012D4-1465-CE91-631F-6D76C8136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32E-7BFF-4DC0-A1B0-79131D3DEA5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14C0AB-952A-61B3-7C41-D2B94729A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5C586-EEEF-F345-7672-ADAC227BC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8DD3-47A6-41BD-887D-81A1C61C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251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01CB9E-F692-CB35-6E43-A144A4125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E0ECCA-B571-9005-E6C5-3A0D73CDF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EA6EC-F448-BDD6-7A2A-591E105956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39732E-7BFF-4DC0-A1B0-79131D3DEA5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AC88B-F119-F828-8874-91CE588397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9AE3E-6492-0126-B488-FCF367F1B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E38DD3-47A6-41BD-887D-81A1C61C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5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32F5F2-3840-4647-B07E-797ED29E4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0F80FE-684A-FA8E-9A08-9B95316A68ED}"/>
              </a:ext>
            </a:extLst>
          </p:cNvPr>
          <p:cNvSpPr/>
          <p:nvPr/>
        </p:nvSpPr>
        <p:spPr>
          <a:xfrm>
            <a:off x="0" y="1685014"/>
            <a:ext cx="12192000" cy="518413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F0D7BA-E24D-CBC6-AA5E-03FAAFA138F1}"/>
              </a:ext>
            </a:extLst>
          </p:cNvPr>
          <p:cNvSpPr/>
          <p:nvPr/>
        </p:nvSpPr>
        <p:spPr>
          <a:xfrm>
            <a:off x="136825" y="452224"/>
            <a:ext cx="1017049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Generative AI in marketing is focused on data analysis and research, with rising use in creative and campaign optimization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0C019D-1B66-5D17-9E27-A7FA53B8AF1C}"/>
              </a:ext>
            </a:extLst>
          </p:cNvPr>
          <p:cNvSpPr/>
          <p:nvPr/>
        </p:nvSpPr>
        <p:spPr>
          <a:xfrm>
            <a:off x="-1" y="-1"/>
            <a:ext cx="2535938" cy="286883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Generative AI Usage in Marketing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836CFA1-3F61-4B0D-A4EB-1A41858B30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B7CCA8E-52F1-A6B8-306B-1290195DB4A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F29FD164-1A12-96AC-ACE0-1E884BB9710D}"/>
              </a:ext>
            </a:extLst>
          </p:cNvPr>
          <p:cNvGraphicFramePr/>
          <p:nvPr/>
        </p:nvGraphicFramePr>
        <p:xfrm>
          <a:off x="483207" y="2078252"/>
          <a:ext cx="11028187" cy="4142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EBBDB9AB-7581-1489-04CA-59951E49066F}"/>
              </a:ext>
            </a:extLst>
          </p:cNvPr>
          <p:cNvSpPr txBox="1"/>
          <p:nvPr/>
        </p:nvSpPr>
        <p:spPr>
          <a:xfrm>
            <a:off x="-3" y="1746721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How Are You Currently Using Generative AI in your Marketing?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F60B902-1427-2F24-3DB4-F870D0BC9A61}"/>
              </a:ext>
            </a:extLst>
          </p:cNvPr>
          <p:cNvSpPr txBox="1"/>
          <p:nvPr/>
        </p:nvSpPr>
        <p:spPr>
          <a:xfrm>
            <a:off x="492088" y="6319974"/>
            <a:ext cx="10884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Mediaocean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H1 Advertising Outlook Report.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7FD564-6FAC-E16D-5BFD-9072C0537C9B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ad innovation insights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5914211-3723-BA94-0B75-12CB77DD908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>
            <a:hlinkClick r:id="rId5"/>
            <a:extLst>
              <a:ext uri="{FF2B5EF4-FFF2-40B4-BE49-F238E27FC236}">
                <a16:creationId xmlns:a16="http://schemas.microsoft.com/office/drawing/2014/main" id="{A65BA86D-98E8-15FF-838B-A97FCF87B5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8161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4D0429E-B9E2-43F0-8EAD-DF9AB27CE2E3}"/>
</file>

<file path=customXml/itemProps2.xml><?xml version="1.0" encoding="utf-8"?>
<ds:datastoreItem xmlns:ds="http://schemas.openxmlformats.org/officeDocument/2006/customXml" ds:itemID="{5A6F2FA1-70D0-440C-A9CF-DF4AC9A73402}"/>
</file>

<file path=customXml/itemProps3.xml><?xml version="1.0" encoding="utf-8"?>
<ds:datastoreItem xmlns:ds="http://schemas.openxmlformats.org/officeDocument/2006/customXml" ds:itemID="{8F9B1BDB-24B4-4996-B53B-B4775EE88ED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2026-02-09T20:47:02Z</dcterms:created>
  <dcterms:modified xsi:type="dcterms:W3CDTF">2026-02-09T20:47:28Z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