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0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A807CA-C334-414A-9C07-E21FCC914384}" v="2" dt="2026-02-09T20:48:44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custSel addSld delSld modSld">
      <pc:chgData name="Dylan Breger" userId="9b3da09f-10fe-42ec-9aa5-9fa2a3e9cc20" providerId="ADAL" clId="{D81AFA50-692E-4678-A384-3793507736DC}" dt="2026-02-09T20:48:46.174" v="3" actId="47"/>
      <pc:docMkLst>
        <pc:docMk/>
      </pc:docMkLst>
      <pc:sldChg chg="add">
        <pc:chgData name="Dylan Breger" userId="9b3da09f-10fe-42ec-9aa5-9fa2a3e9cc20" providerId="ADAL" clId="{D81AFA50-692E-4678-A384-3793507736DC}" dt="2026-02-09T20:48:44.839" v="2"/>
        <pc:sldMkLst>
          <pc:docMk/>
          <pc:sldMk cId="726109281" sldId="2147474208"/>
        </pc:sldMkLst>
      </pc:sldChg>
      <pc:sldChg chg="delSp add del mod">
        <pc:chgData name="Dylan Breger" userId="9b3da09f-10fe-42ec-9aa5-9fa2a3e9cc20" providerId="ADAL" clId="{D81AFA50-692E-4678-A384-3793507736DC}" dt="2026-02-09T20:48:46.174" v="3" actId="47"/>
        <pc:sldMkLst>
          <pc:docMk/>
          <pc:sldMk cId="2918161412" sldId="2147474378"/>
        </pc:sldMkLst>
        <pc:spChg chg="del">
          <ac:chgData name="Dylan Breger" userId="9b3da09f-10fe-42ec-9aa5-9fa2a3e9cc20" providerId="ADAL" clId="{D81AFA50-692E-4678-A384-3793507736DC}" dt="2026-02-09T20:48:39.864" v="1" actId="478"/>
          <ac:spMkLst>
            <pc:docMk/>
            <pc:sldMk cId="2918161412" sldId="2147474378"/>
            <ac:spMk id="6" creationId="{D90C019D-1B66-5D17-9E27-A7FA53B8AF1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27410165000866"/>
          <c:y val="3.1886378780636251E-3"/>
          <c:w val="0.64039055142899748"/>
          <c:h val="0.929134551268767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A48-4008-A00C-8D6846CEB98F}"/>
              </c:ext>
            </c:extLst>
          </c:dPt>
          <c:dLbls>
            <c:dLbl>
              <c:idx val="3"/>
              <c:tx>
                <c:rich>
                  <a:bodyPr/>
                  <a:lstStyle/>
                  <a:p>
                    <a:fld id="{FB5EDAA2-6528-40C5-9527-134D1E61B94F}" type="VALUE">
                      <a:rPr lang="en-US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A48-4008-A00C-8D6846CEB9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Linear TV</c:v>
                </c:pt>
                <c:pt idx="1">
                  <c:v>Desktop &amp; Mobile</c:v>
                </c:pt>
                <c:pt idx="2">
                  <c:v>Social Media</c:v>
                </c:pt>
                <c:pt idx="3">
                  <c:v>Net New Budget</c:v>
                </c:pt>
                <c:pt idx="4">
                  <c:v>We are not expecting to increase
investment in programmatic CTV in 2026</c:v>
                </c:pt>
                <c:pt idx="5">
                  <c:v>Audio/Podcasts</c:v>
                </c:pt>
                <c:pt idx="6">
                  <c:v>Other</c:v>
                </c:pt>
                <c:pt idx="7">
                  <c:v>Direct Mail</c:v>
                </c:pt>
                <c:pt idx="8">
                  <c:v>Email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0.45</c:v>
                </c:pt>
                <c:pt idx="1">
                  <c:v>0.24</c:v>
                </c:pt>
                <c:pt idx="2">
                  <c:v>0.16</c:v>
                </c:pt>
                <c:pt idx="3">
                  <c:v>0.16</c:v>
                </c:pt>
                <c:pt idx="4">
                  <c:v>0.15</c:v>
                </c:pt>
                <c:pt idx="5">
                  <c:v>0.1</c:v>
                </c:pt>
                <c:pt idx="6">
                  <c:v>0.06</c:v>
                </c:pt>
                <c:pt idx="7">
                  <c:v>0.06</c:v>
                </c:pt>
                <c:pt idx="8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48-4008-A00C-8D6846CEB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27369759"/>
        <c:axId val="1327366399"/>
      </c:barChart>
      <c:catAx>
        <c:axId val="132736975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27366399"/>
        <c:crosses val="autoZero"/>
        <c:auto val="1"/>
        <c:lblAlgn val="ctr"/>
        <c:lblOffset val="100"/>
        <c:noMultiLvlLbl val="0"/>
      </c:catAx>
      <c:valAx>
        <c:axId val="1327366399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327369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62864-214F-3E7B-F1D6-64B379602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C472B7-7A46-3075-BD1F-966E0122F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F62AD-335F-0A74-7755-ACC7DB07F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D89C0-440B-3F86-D4DE-94D30F3C4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7617A-3C57-F5BD-254C-EA2ED2611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92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5FCBA-B4C7-683E-1DEF-64A258FD1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11E59-A766-9627-BCC7-677DF1575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65478-4489-D166-3819-BEAF16F46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0D4C4-473D-D759-E1F9-70AEB9089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44065-33AF-524E-18CE-1A60996DD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3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BA2C55-767A-374F-011F-4F54ECB8FD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324CBE-02FD-7D6F-81EA-E958BC7EE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30422-7727-375E-8AEF-9D4725658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38E91-ABE8-49F9-5A4E-61FCDB25F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822E5-2584-23D8-D889-261734DB1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6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FEF7A-810C-0963-527B-23D6D6BAC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63D14-908A-2411-08D4-420643CCC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1F7A1-7904-E651-CF97-40254C359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593E7-7EC2-A3AE-5C8A-0701E5170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6FEB3-B474-0886-2CD9-DDE17DF2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35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45E9D-A168-5188-C88E-299A79DEA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B10E0-DFCB-ECEF-BE4F-A118BB392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785BF-0C73-E30E-7697-FB7C6131C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4F80C-A45D-F8F7-70CB-9C7C3CC2E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F7B50-3996-9345-E4CC-4A76267FE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9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8B487-78A3-23AA-DE4B-569C93899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8FF3E-C0AC-96FE-4E6C-7597FDFBD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23C06-BD2D-D45C-63CD-05281E855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286AB7-0B10-0D17-4E4E-ED2D415DB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63C590-2EF7-ED03-E560-41D2F9AD2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7674A1-1DA7-9839-867E-1B81F27F7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30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CF3C2-50E7-C6B1-C63E-CE48A5358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63A68-D5CF-6487-3F2C-2C87B1879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3D37D3-55FA-5395-2048-89B8284A4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3EB5EB-17F6-86C4-30B5-FF727CCA1F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7E8592-3C87-41F7-35A4-F201231751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0349D9-9491-BFC7-B6DA-9C93AC0B1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518ADA-95DD-99BF-31A9-ECF361F8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398615-D3ED-EAA2-8D58-FEB03108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5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72FCC-A999-4BEB-DBD0-4F8BDAA03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B00BCF-C84C-D7EE-B6AA-F375152A1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2A52C0-0C90-0402-036E-765D40F5A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DB06C4-C2B5-B334-B2BF-1E459D79E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42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1147F6-623B-6067-234C-8C89320FB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31784C-168A-9A2D-761C-4DD8AFB2E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76F9EF-783C-8C0C-2E05-AE4F7066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3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5A39B-9E73-5542-BA36-237F78FE7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EC1E4-C109-087D-3462-82EEBEEE4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914872-89D9-FF69-748D-6C6D54574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DC1A1-59AA-4935-5259-2EDC024A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6FA28E-9A62-F9C3-0022-36036859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C6DCC-A2A3-E97A-234C-0358244E6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9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472EE-2EE5-81DD-BF8D-FEC443090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ECA1A8-DB64-79ED-4034-FEA08DC715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7EB2CA-9E9A-8382-703A-1243BE989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7470C-F8DC-90CB-A403-917C2EBDE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F1C9F-E391-68FB-491B-BAD948BBE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84A8C1-82D6-A9DD-F507-60300A450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71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CD1F-372B-A2B3-62D1-CEE6136BE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EBDE6-F8B0-C537-9BAD-EC4796E21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C6524-DA45-34DB-FA75-38177C10B3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B292C9-2119-46BA-8FC0-2F96DF4A7C1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85705-B7FE-E0C2-AA07-9091D0A14F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32B30-D4A5-33E4-530A-8F86763D1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8AC2D9-5398-46A9-8350-3FCB0975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38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proximic.com/home/Resource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9928A-BABC-223D-05FC-E9CBA30C7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0A6F22BC-28EC-2D9E-FC7A-54122AFE97C1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0AABADA-280F-2F0F-E082-09E3D052576D}"/>
              </a:ext>
            </a:extLst>
          </p:cNvPr>
          <p:cNvGraphicFramePr/>
          <p:nvPr/>
        </p:nvGraphicFramePr>
        <p:xfrm>
          <a:off x="131903" y="2201358"/>
          <a:ext cx="11928195" cy="4136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ounded Rectangle 19">
            <a:extLst>
              <a:ext uri="{FF2B5EF4-FFF2-40B4-BE49-F238E27FC236}">
                <a16:creationId xmlns:a16="http://schemas.microsoft.com/office/drawing/2014/main" id="{952B6A0E-BC45-AFC1-29C2-7F240AAD4704}"/>
              </a:ext>
            </a:extLst>
          </p:cNvPr>
          <p:cNvSpPr/>
          <p:nvPr/>
        </p:nvSpPr>
        <p:spPr>
          <a:xfrm>
            <a:off x="7773917" y="3556293"/>
            <a:ext cx="2079349" cy="238867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4EBEA4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sz="2000" b="1" i="0" u="none" strike="noStrike" kern="1200" cap="none" spc="0" normalizeH="0" baseline="0" noProof="0" dirty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kumimoji="0" lang="en-US" sz="8000" b="1" i="0" u="none" strike="noStrike" kern="1200" cap="none" spc="0" normalizeH="0" baseline="0" noProof="0" dirty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0" b="1" i="0" u="none" strike="noStrike" kern="1200" cap="none" spc="0" normalizeH="0" baseline="0" noProof="0" dirty="0">
              <a:ln>
                <a:solidFill>
                  <a:srgbClr val="1B1464"/>
                </a:solidFill>
              </a:ln>
              <a:solidFill>
                <a:srgbClr val="4EBEA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32478E-52D5-39C3-04FD-9334018D818D}"/>
              </a:ext>
            </a:extLst>
          </p:cNvPr>
          <p:cNvSpPr txBox="1"/>
          <p:nvPr/>
        </p:nvSpPr>
        <p:spPr>
          <a:xfrm>
            <a:off x="7817582" y="4643722"/>
            <a:ext cx="19862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of those increasing programmatic CTV budgets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are able to garner a new budget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 support this growing media channel</a:t>
            </a:r>
          </a:p>
        </p:txBody>
      </p:sp>
      <p:sp>
        <p:nvSpPr>
          <p:cNvPr id="20" name="Text Placeholder 24">
            <a:extLst>
              <a:ext uri="{FF2B5EF4-FFF2-40B4-BE49-F238E27FC236}">
                <a16:creationId xmlns:a16="http://schemas.microsoft.com/office/drawing/2014/main" id="{3DB028C3-E5DC-A702-BF6A-5313BD5ED8D3}"/>
              </a:ext>
            </a:extLst>
          </p:cNvPr>
          <p:cNvSpPr txBox="1">
            <a:spLocks/>
          </p:cNvSpPr>
          <p:nvPr/>
        </p:nvSpPr>
        <p:spPr>
          <a:xfrm>
            <a:off x="395695" y="6067091"/>
            <a:ext cx="11664402" cy="203489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Proximic by Comscore,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State of Programmatic</a:t>
            </a:r>
            <a:r>
              <a:rPr lang="en-US" sz="800" i="1" dirty="0">
                <a:solidFill>
                  <a:srgbClr val="1B14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2026.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2876C9-246B-1E1B-6166-ADA44F5D719C}"/>
              </a:ext>
            </a:extLst>
          </p:cNvPr>
          <p:cNvSpPr txBox="1"/>
          <p:nvPr/>
        </p:nvSpPr>
        <p:spPr>
          <a:xfrm>
            <a:off x="-17587" y="1774402"/>
            <a:ext cx="121880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If increasing Programmatic CTV budget in 2026, where is that budget coming from?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8F880C5-0273-1F3F-E9B8-0F95118223E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5C632A23-70B7-D462-A655-12E427E9DAA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182B5C1-B616-3C4F-06D1-893E1D4DF0A6}"/>
              </a:ext>
            </a:extLst>
          </p:cNvPr>
          <p:cNvSpPr/>
          <p:nvPr/>
        </p:nvSpPr>
        <p:spPr>
          <a:xfrm>
            <a:off x="182879" y="440921"/>
            <a:ext cx="100850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One in </a:t>
            </a:r>
            <a:r>
              <a:rPr lang="en-US" sz="2600" b="1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six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advertisers who are increasing their programmatic CTV investment are funding it from new budgets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15180B5-216C-DCFF-41B7-2A2062BD37E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E7B3580-0D19-88AA-E0B2-D705B5C2EF75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programmatic video insights</a:t>
            </a:r>
          </a:p>
        </p:txBody>
      </p:sp>
      <p:pic>
        <p:nvPicPr>
          <p:cNvPr id="28" name="Picture 2">
            <a:hlinkClick r:id="rId5"/>
            <a:extLst>
              <a:ext uri="{FF2B5EF4-FFF2-40B4-BE49-F238E27FC236}">
                <a16:creationId xmlns:a16="http://schemas.microsoft.com/office/drawing/2014/main" id="{CF638452-ABC5-953B-E073-BE7346255E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C50152AD-3140-39B5-A2E1-42F0949871B5}"/>
              </a:ext>
            </a:extLst>
          </p:cNvPr>
          <p:cNvSpPr/>
          <p:nvPr/>
        </p:nvSpPr>
        <p:spPr>
          <a:xfrm>
            <a:off x="-1" y="-1"/>
            <a:ext cx="3519949" cy="321597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Budget Shifts for Programmatic CTV Investment</a:t>
            </a:r>
          </a:p>
        </p:txBody>
      </p:sp>
      <p:sp>
        <p:nvSpPr>
          <p:cNvPr id="9" name="TextBox 8">
            <a:hlinkClick r:id="rId7"/>
            <a:extLst>
              <a:ext uri="{FF2B5EF4-FFF2-40B4-BE49-F238E27FC236}">
                <a16:creationId xmlns:a16="http://schemas.microsoft.com/office/drawing/2014/main" id="{C634F481-15F3-581D-AF2B-F522C520D826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Proximic by Comscore</a:t>
            </a:r>
          </a:p>
        </p:txBody>
      </p:sp>
    </p:spTree>
    <p:extLst>
      <p:ext uri="{BB962C8B-B14F-4D97-AF65-F5344CB8AC3E}">
        <p14:creationId xmlns:p14="http://schemas.microsoft.com/office/powerpoint/2010/main" val="726109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5AA83AA-9737-49B0-BF18-369BEAE44351}"/>
</file>

<file path=customXml/itemProps2.xml><?xml version="1.0" encoding="utf-8"?>
<ds:datastoreItem xmlns:ds="http://schemas.openxmlformats.org/officeDocument/2006/customXml" ds:itemID="{266357F4-63DC-425C-85B1-DF50ED8FF3BB}"/>
</file>

<file path=customXml/itemProps3.xml><?xml version="1.0" encoding="utf-8"?>
<ds:datastoreItem xmlns:ds="http://schemas.openxmlformats.org/officeDocument/2006/customXml" ds:itemID="{0513BE59-B149-4FD0-9123-FCBA7F1EE78E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95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2026-02-09T20:47:33Z</dcterms:created>
  <dcterms:modified xsi:type="dcterms:W3CDTF">2026-02-09T20:49:10Z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