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1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79FF0B-1CE7-4EF1-9E52-26998178F6D1}" v="1" dt="2026-02-09T20:46:48.4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20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46:48.449" v="0"/>
      <pc:docMkLst>
        <pc:docMk/>
      </pc:docMkLst>
      <pc:sldChg chg="add">
        <pc:chgData name="Dylan Breger" userId="9b3da09f-10fe-42ec-9aa5-9fa2a3e9cc20" providerId="ADAL" clId="{D81AFA50-692E-4678-A384-3793507736DC}" dt="2026-02-09T20:46:48.449" v="0"/>
        <pc:sldMkLst>
          <pc:docMk/>
          <pc:sldMk cId="1575071742" sldId="214747414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832382330840058"/>
          <c:y val="0"/>
          <c:w val="0.63167617669159948"/>
          <c:h val="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Identify or segment audiences</c:v>
                </c:pt>
                <c:pt idx="1">
                  <c:v>Analyze audience behavior</c:v>
                </c:pt>
                <c:pt idx="2">
                  <c:v>Automate data collection / integration</c:v>
                </c:pt>
                <c:pt idx="3">
                  <c:v>Generate reporting visuals</c:v>
                </c:pt>
                <c:pt idx="4">
                  <c:v>Use behavioral data to recommend placement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0.82</c:v>
                </c:pt>
                <c:pt idx="1">
                  <c:v>0.82</c:v>
                </c:pt>
                <c:pt idx="2">
                  <c:v>0.8</c:v>
                </c:pt>
                <c:pt idx="3">
                  <c:v>0.79</c:v>
                </c:pt>
                <c:pt idx="4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F8-43D3-AFAE-6B1D8D4AE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5"/>
        <c:axId val="194676016"/>
        <c:axId val="194667376"/>
      </c:barChart>
      <c:catAx>
        <c:axId val="194676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4667376"/>
        <c:crosses val="autoZero"/>
        <c:auto val="1"/>
        <c:lblAlgn val="ctr"/>
        <c:lblOffset val="100"/>
        <c:noMultiLvlLbl val="0"/>
      </c:catAx>
      <c:valAx>
        <c:axId val="194667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9467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rgbClr val="1B1464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CBCCA-976C-F8DE-3F82-EA48235EE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BA4E57-3E0F-0A95-422F-5F8F071F16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B90E3-2F1F-16C3-579D-752520C0F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9F71-4457-46CC-B55C-CD3869FD73D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14E3E-0CD4-6819-A066-0629166CD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0FF3F-9FE1-EBE5-7D9D-FF2AFDC9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E411-6C26-4ABF-9895-509ECD732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18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0DAE0-4F5C-DE41-3BC1-321292D13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D30F1C-64DF-2D27-BC96-DBBE62AC2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F1D2F-5A99-B367-BB37-A4C997795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9F71-4457-46CC-B55C-CD3869FD73D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672D6-A2EE-291A-1514-B687B72B2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6EEC6-1555-36B6-0523-DDFF0B4D9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E411-6C26-4ABF-9895-509ECD732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483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68B515-5A82-095D-5F71-A544EDA94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ACE04F-F496-B4EB-2E45-D974FBA85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6B2A5-0CC9-2F3A-0DC5-7004FD1CC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9F71-4457-46CC-B55C-CD3869FD73D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25719-793C-7B9B-3BCC-07E3E4A8B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256C5-2878-5032-F8F7-1914A7E50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E411-6C26-4ABF-9895-509ECD732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7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4166-4F5F-8D2E-47C0-593166454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10C36-6E17-A14B-9B35-9E09A7227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1883F-4104-47AE-4750-356E74E75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9F71-4457-46CC-B55C-CD3869FD73D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BF36B-B9B4-31FD-BCFD-973A47745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13796-D143-0C29-AD67-F4EEE6CA6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E411-6C26-4ABF-9895-509ECD732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26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D789A-5C14-9AAD-B982-75620CD19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8228E0-C43D-A37C-36DE-03E063C27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07998-812D-4A67-6CE4-59CC74EEF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9F71-4457-46CC-B55C-CD3869FD73D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145CF-9C32-CBBA-B598-A480159F7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FAB5D-BE4B-455A-AF8E-1E54F7B27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E411-6C26-4ABF-9895-509ECD732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74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D435E-62A4-EB26-4BC2-F6F41808C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B8EEC-1FE7-A835-C09C-9AA63BB9B7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D22976-23B0-8E59-27F0-35A0782C7D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05C04-1CE7-D222-0F59-BC711B045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9F71-4457-46CC-B55C-CD3869FD73D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E84AF0-8ED9-1A51-F7A1-7B13CA27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FD0CC2-A939-A5EB-2852-0EDC9DD2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E411-6C26-4ABF-9895-509ECD732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89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3FF6A-8C56-696F-A090-A12AA62D0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E5779-0B65-9E5A-CF04-C2CA46951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E25BCF-3220-4DE9-9DCA-F4460F5320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4E7DB6-D6A2-55E7-3458-CFAA2CD3C4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6E5246-A1A0-ADF3-0677-42BB4121DA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F7CF23-29DC-EFDA-A75A-3ED7BBCF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9F71-4457-46CC-B55C-CD3869FD73D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0FD3C9-85B0-ADB9-5A5A-44E6B0E7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DF1D60-AAF1-2E43-403A-556E2B0DB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E411-6C26-4ABF-9895-509ECD732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F4C4-2C59-9705-4CB3-6A1FEA5C5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50EE0C-59E0-2B29-71BE-CECEC05E4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9F71-4457-46CC-B55C-CD3869FD73D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A4D1B1-0E51-F778-CC3A-DBE4ED0A3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801E3-4B17-882A-0697-A09511A1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E411-6C26-4ABF-9895-509ECD732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81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AE6F25-4761-1C18-6C4C-D617C07D5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9F71-4457-46CC-B55C-CD3869FD73D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8F028D-216B-8E62-65B3-96655C3CE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C35E8A-6E52-B64E-1D14-0004F1963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E411-6C26-4ABF-9895-509ECD732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C8D6E-6557-7F97-7AEE-BAA44EC6A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74EE4-26FA-A3EA-D976-7AFD314CD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EF5DF8-47C8-6D65-69EB-A746D44DD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39A2C1-52B1-7C45-29D5-E028083A8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9F71-4457-46CC-B55C-CD3869FD73D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53DAB0-74CA-A75E-7A94-034226FDB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67995A-0D12-0718-4BEF-039A0C90C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E411-6C26-4ABF-9895-509ECD732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AA9B2-E604-FA52-D3CC-0E3322651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219A12-E2AB-B2D4-0F5C-609C6C3C1E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C30AFF-8B6B-7FF5-F270-1AE107C12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F87C22-19F9-07E7-3630-0C4CB0F2F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9F71-4457-46CC-B55C-CD3869FD73D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D5F2B1-C9BA-66E6-B34A-FE1536C31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2C3D8C-8E59-5F67-6C8A-B7D3AC420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E411-6C26-4ABF-9895-509ECD732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F2F587-9939-F6FC-F6B7-C0B42AA00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47C06-C4BF-E57A-A8F5-301E044C7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EF5FE-6051-E7A1-21FD-B7F6E42F1C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D79F71-4457-46CC-B55C-CD3869FD73D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4784E-B3F5-8E36-93C2-3D3E63AEAD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3C16A-53FC-999F-1891-C557A87E2F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22E411-6C26-4ABF-9895-509ECD732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8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comcastadvertising.com/insights/research-report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6A590-927A-EA20-0C51-71090D46B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29B6E2-ED05-76CF-C7D4-43D1741B5CF9}"/>
              </a:ext>
            </a:extLst>
          </p:cNvPr>
          <p:cNvSpPr/>
          <p:nvPr/>
        </p:nvSpPr>
        <p:spPr>
          <a:xfrm>
            <a:off x="0" y="1685014"/>
            <a:ext cx="12192000" cy="518413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52AC4B-20FF-72EF-E317-5A81A848F2E5}"/>
              </a:ext>
            </a:extLst>
          </p:cNvPr>
          <p:cNvSpPr/>
          <p:nvPr/>
        </p:nvSpPr>
        <p:spPr>
          <a:xfrm>
            <a:off x="136826" y="452224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Organizations are turning to AI for additional support with audience analysis and data management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6FC879-752F-3D57-E571-C516F76D653F}"/>
              </a:ext>
            </a:extLst>
          </p:cNvPr>
          <p:cNvSpPr/>
          <p:nvPr/>
        </p:nvSpPr>
        <p:spPr>
          <a:xfrm>
            <a:off x="-1" y="0"/>
            <a:ext cx="2133602" cy="252347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 Usage in Ad Campaigns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CB692A-4C0D-3D4B-4672-4BA6FA69938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A9BCA4A-DE6A-FD55-7FAA-0F99011ECB6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AA3561DE-B04C-4173-AC19-2AF964CD0EFF}"/>
              </a:ext>
            </a:extLst>
          </p:cNvPr>
          <p:cNvGraphicFramePr/>
          <p:nvPr/>
        </p:nvGraphicFramePr>
        <p:xfrm>
          <a:off x="581907" y="2293890"/>
          <a:ext cx="11028187" cy="3766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C0207A3-E569-3C53-3F35-96D084F234F4}"/>
              </a:ext>
            </a:extLst>
          </p:cNvPr>
          <p:cNvSpPr txBox="1"/>
          <p:nvPr/>
        </p:nvSpPr>
        <p:spPr>
          <a:xfrm>
            <a:off x="-3" y="1746721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five ways organizations are using or planning to use AI to support advertising campaigns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480B8A-080C-EEEA-5F2C-C560FD91887B}"/>
              </a:ext>
            </a:extLst>
          </p:cNvPr>
          <p:cNvSpPr txBox="1"/>
          <p:nvPr/>
        </p:nvSpPr>
        <p:spPr>
          <a:xfrm>
            <a:off x="492088" y="6304734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Mediaocean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Advertising Outlook Report 2025.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Survey of 688 marketing professionals conducted through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TechValidate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November 2024.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45DF48-CC66-4C45-7D28-4700827FDBCD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ad innovation insights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50625B-CBDE-9DF8-EC72-7D05B958A84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Picture 2">
            <a:hlinkClick r:id="rId5"/>
            <a:extLst>
              <a:ext uri="{FF2B5EF4-FFF2-40B4-BE49-F238E27FC236}">
                <a16:creationId xmlns:a16="http://schemas.microsoft.com/office/drawing/2014/main" id="{1D999A03-2B14-9302-B96B-89A31FD972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04A50C8-E767-6918-1FA0-5712DEB0D0C8}"/>
              </a:ext>
            </a:extLst>
          </p:cNvPr>
          <p:cNvSpPr txBox="1"/>
          <p:nvPr/>
        </p:nvSpPr>
        <p:spPr>
          <a:xfrm>
            <a:off x="483207" y="6051158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800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Comcast Advertising, </a:t>
            </a:r>
            <a:r>
              <a:rPr lang="en-US" sz="800" i="1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Comcast Advertising Report: Actionable Advice for the Modern TV Advertiser,</a:t>
            </a:r>
            <a:r>
              <a:rPr lang="en-US" sz="800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2026.</a:t>
            </a:r>
          </a:p>
        </p:txBody>
      </p:sp>
      <p:sp>
        <p:nvSpPr>
          <p:cNvPr id="19" name="TextBox 18">
            <a:hlinkClick r:id="rId7"/>
            <a:extLst>
              <a:ext uri="{FF2B5EF4-FFF2-40B4-BE49-F238E27FC236}">
                <a16:creationId xmlns:a16="http://schemas.microsoft.com/office/drawing/2014/main" id="{37F3B1BB-EEB7-EAE8-9AA4-3D437323D68F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Comcast Advertising</a:t>
            </a:r>
          </a:p>
        </p:txBody>
      </p:sp>
    </p:spTree>
    <p:extLst>
      <p:ext uri="{BB962C8B-B14F-4D97-AF65-F5344CB8AC3E}">
        <p14:creationId xmlns:p14="http://schemas.microsoft.com/office/powerpoint/2010/main" val="1575071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E4250A4-0760-4A75-9777-567EF71AE694}"/>
</file>

<file path=customXml/itemProps2.xml><?xml version="1.0" encoding="utf-8"?>
<ds:datastoreItem xmlns:ds="http://schemas.openxmlformats.org/officeDocument/2006/customXml" ds:itemID="{798AFA58-DC3C-4BEE-8AF7-01CA4D92550D}"/>
</file>

<file path=customXml/itemProps3.xml><?xml version="1.0" encoding="utf-8"?>
<ds:datastoreItem xmlns:ds="http://schemas.openxmlformats.org/officeDocument/2006/customXml" ds:itemID="{79E4151E-DF9B-42E5-9957-F23D526BCA5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2026-02-09T20:46:39Z</dcterms:created>
  <dcterms:modified xsi:type="dcterms:W3CDTF">2026-02-09T20:46:48Z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