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6970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DDD270E-0DC7-4594-A5D9-C82796246E89}" v="1" dt="2025-05-06T20:48:13.9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3DDD270E-0DC7-4594-A5D9-C82796246E89}"/>
    <pc:docChg chg="addSld modSld">
      <pc:chgData name="Dylan Breger" userId="9b3da09f-10fe-42ec-9aa5-9fa2a3e9cc20" providerId="ADAL" clId="{3DDD270E-0DC7-4594-A5D9-C82796246E89}" dt="2025-05-06T20:48:13.945" v="0"/>
      <pc:docMkLst>
        <pc:docMk/>
      </pc:docMkLst>
      <pc:sldChg chg="add">
        <pc:chgData name="Dylan Breger" userId="9b3da09f-10fe-42ec-9aa5-9fa2a3e9cc20" providerId="ADAL" clId="{3DDD270E-0DC7-4594-A5D9-C82796246E89}" dt="2025-05-06T20:48:13.945" v="0"/>
        <pc:sldMkLst>
          <pc:docMk/>
          <pc:sldMk cId="29136723" sldId="214746970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24B7D-BA36-CD5A-33A5-D2CAD89CCF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39D29D-7717-DB36-763E-375E3C2297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00F690-CA17-32A0-C4C3-32C2E6272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30EE0-2208-BE2C-0974-418F74B7D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66554-F617-C26F-D252-1B1E9DDB0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38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5C39D-46DD-293B-871E-3A3F8AE5EB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7F4643-571F-28D4-40E0-2A7647AC50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2CE09-6069-721F-71A8-DA3789CF0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E6CAEC-E30C-D818-B2A9-6D5A9545A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C4A7E-E8BA-F168-11B9-532CE5F4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80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A30FA8-6743-4285-D8FF-1598D499B0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E0F398-BE7F-3557-2A22-6E906ECCA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B9EED1-2A03-AD8E-AE65-DBEAC9170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E0EFB4-6A23-D30B-43BE-395FED1E46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B8AF65-65C4-F94F-EB2D-A0EE2EAEC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213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C0534-38B6-BEF9-14A8-9418F4934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46A9B7-8CA8-ABBB-3D03-6446801CCC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DDC0E6-CBD5-3BDF-3F3C-EB648912F3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B3123E-16BC-4AE2-CBF2-B44A297ECB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D6A12-B75E-5051-43EF-1A33A3A3B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24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B00A1-644A-8C76-EBE6-341217A90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3B2B247-A0EC-D475-E7DC-323D0808BC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93F2E6-AFCE-F878-A32F-26D023FE31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CFDE4-8F21-91BA-66A4-0710BE7CD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32E7FC-85B7-C0FD-1D3B-BC2B865E29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6323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0F7E0B-72F4-1B75-2677-988B946E3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E8972-0573-CAD1-55E9-2DA8C5E26F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ADB502-6F6F-88A2-B86B-D4D0696002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B117C-8124-AEBA-9CDA-4DAB8396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D7770F-EED0-762F-EE67-D2D4ECC88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52B685-9035-0D59-8EE4-45FDDC72F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8A065B-45FD-67B0-82C5-66AACA5AA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98DAA8-5C9E-5CE2-8A22-59D5EBC5B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7E234-428D-D43D-F39C-3F067E0AD7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117ACD-DCBB-3A52-3831-330DBF2E43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AB6841-927C-087B-563F-A2F90D8AE6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CC362B-F9FF-BC48-43CD-DD4F76983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8E112B1-DEFC-34D6-B22A-8C62153D25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D63A57-9A89-8C40-60E5-152F07989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593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C7BD0-89C0-89DC-A39C-AB06C96B7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F69B18-186D-8D4F-58F6-C4A83A119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CC8F55-455D-B823-0879-D8CC2395B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79AA07-B540-6148-59A2-B02B29071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888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8EBF2DD-F976-8DCC-BF28-FBDEA9D5B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FC1D0E-21FD-F4D5-E58E-A38DFB33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4D9F96-E184-F5CD-984F-27AB3C5A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238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7C30A1-17C3-0242-6AE4-96D820AF8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F4DE85-3F7E-3A21-729C-02CD766112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98DE47-5F2C-6508-59B3-D88C780812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879302B-A49A-9453-DBFA-CB21E8F5F6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7D29A9-56E7-AF0A-EF79-F2DBD357C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830177-3C32-606C-F444-BC7ABFC49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0408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AB3A2A-CC82-47DF-774E-E8A83AB5F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DCA86E-1272-224E-76AA-AE909769F80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7AB0C7-8A58-7502-6B74-FC19566806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3BA41B9-F4CA-A611-2678-190D56848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B6434F-F7DA-1E02-9D83-41C4AE2DD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9B97E8-173D-77BD-BE18-BC2D9FD39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74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6AFA75-DF2D-82CF-A0ED-E05EB7495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2BF697-027D-1B41-E29D-8917E5CB25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1E3239-799B-7014-F8F9-3FF79FE765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A87732-5248-4CD3-90CA-F1EF20D007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7BC6B8-CAC1-F415-A730-31207CEC8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C26180-6035-66CE-2CCD-467A1B354A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C2565AA-56E0-4EAD-AB1B-9CDF200C1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77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pharma-advertising?utm_source=grab-and-go&amp;utm_medium=vab-insights&amp;utm_campaign=" TargetMode="External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hyperlink" Target="https://thevab.com/insights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hyperlink" Target="https://thevab.com/signi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121907-0278-A1EE-F7C1-BC22EF2FC4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Rectangle 69">
            <a:extLst>
              <a:ext uri="{FF2B5EF4-FFF2-40B4-BE49-F238E27FC236}">
                <a16:creationId xmlns:a16="http://schemas.microsoft.com/office/drawing/2014/main" id="{D4BD2B89-3D43-FD2B-6E54-C6A23706F6FF}"/>
              </a:ext>
            </a:extLst>
          </p:cNvPr>
          <p:cNvSpPr>
            <a:spLocks/>
          </p:cNvSpPr>
          <p:nvPr/>
        </p:nvSpPr>
        <p:spPr>
          <a:xfrm>
            <a:off x="0" y="1696164"/>
            <a:ext cx="12207081" cy="5172986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863C3C-0D15-766F-1F23-174786FB417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09990"/>
            <a:ext cx="11708793" cy="350107"/>
          </a:xfrm>
          <a:prstGeom prst="rect">
            <a:avLst/>
          </a:prstGeom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648CAE86-5029-626C-12E1-631EA8D97CF7}"/>
              </a:ext>
            </a:extLst>
          </p:cNvPr>
          <p:cNvSpPr/>
          <p:nvPr/>
        </p:nvSpPr>
        <p:spPr>
          <a:xfrm>
            <a:off x="110838" y="387894"/>
            <a:ext cx="1029898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6103" algn="l"/>
              </a:tabLst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Adults of all ages are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much more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likely to get information on ailment remedies from pharma TV ads than any other media</a:t>
            </a:r>
            <a:endParaRPr kumimoji="0" lang="en-US" sz="2600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5B723E1-7E2F-EA6A-2E5C-CDB8A298BD98}"/>
              </a:ext>
            </a:extLst>
          </p:cNvPr>
          <p:cNvSpPr txBox="1"/>
          <p:nvPr/>
        </p:nvSpPr>
        <p:spPr>
          <a:xfrm>
            <a:off x="503714" y="6024112"/>
            <a:ext cx="1153891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VAB analysis of MRI-Simmons, Spring USA Doublebase Study 2024, P18+ Study Universe. Statement based on ‘in last 12 months.’ *excludes health information-related websites/apps.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3DAB852-6A9C-5C2A-DFAB-08783DE20674}"/>
              </a:ext>
            </a:extLst>
          </p:cNvPr>
          <p:cNvSpPr txBox="1"/>
          <p:nvPr/>
        </p:nvSpPr>
        <p:spPr>
          <a:xfrm>
            <a:off x="110837" y="1676650"/>
            <a:ext cx="12081163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did you obtain information about an ailment or prescription drug?</a:t>
            </a:r>
            <a:b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</a:br>
            <a:r>
              <a: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Media platforms only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8C61690-2198-6F2A-B82D-AAA1C4CC84C5}"/>
              </a:ext>
            </a:extLst>
          </p:cNvPr>
          <p:cNvSpPr/>
          <p:nvPr/>
        </p:nvSpPr>
        <p:spPr>
          <a:xfrm>
            <a:off x="467928" y="3727380"/>
            <a:ext cx="1090326" cy="5547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Brochures / Direct Mail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DF7F8BD-A662-FBB4-1B49-5EB557B12D7A}"/>
              </a:ext>
            </a:extLst>
          </p:cNvPr>
          <p:cNvSpPr/>
          <p:nvPr/>
        </p:nvSpPr>
        <p:spPr>
          <a:xfrm>
            <a:off x="625542" y="3053300"/>
            <a:ext cx="907939" cy="3712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Magazine Ads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2F985B5-EB79-B650-4F3F-827AE697CCA4}"/>
              </a:ext>
            </a:extLst>
          </p:cNvPr>
          <p:cNvCxnSpPr>
            <a:cxnSpLocks/>
          </p:cNvCxnSpPr>
          <p:nvPr/>
        </p:nvCxnSpPr>
        <p:spPr>
          <a:xfrm>
            <a:off x="5150465" y="2665006"/>
            <a:ext cx="0" cy="3309228"/>
          </a:xfrm>
          <a:prstGeom prst="line">
            <a:avLst/>
          </a:prstGeom>
          <a:ln w="1905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005CCFB1-FB0D-6AFD-342F-6819759816EA}"/>
              </a:ext>
            </a:extLst>
          </p:cNvPr>
          <p:cNvSpPr/>
          <p:nvPr/>
        </p:nvSpPr>
        <p:spPr>
          <a:xfrm>
            <a:off x="637210" y="4580981"/>
            <a:ext cx="1005759" cy="527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Social Media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AA9EB38-36AD-77D4-C8EF-B5B3CFFF92CC}"/>
              </a:ext>
            </a:extLst>
          </p:cNvPr>
          <p:cNvSpPr txBox="1"/>
          <p:nvPr/>
        </p:nvSpPr>
        <p:spPr>
          <a:xfrm>
            <a:off x="2332001" y="2239616"/>
            <a:ext cx="8854806" cy="307777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Adults were 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much more likely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get remedy information from </a:t>
            </a:r>
            <a:r>
              <a:rPr kumimoji="0" lang="en-US" sz="1400" b="1" i="0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TV ads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than any other media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29F758-830E-B53A-3867-61EBF8DC40BE}"/>
              </a:ext>
            </a:extLst>
          </p:cNvPr>
          <p:cNvSpPr txBox="1"/>
          <p:nvPr/>
        </p:nvSpPr>
        <p:spPr>
          <a:xfrm>
            <a:off x="2413823" y="2542783"/>
            <a:ext cx="196086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Adults 18+</a:t>
            </a: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720C33F-7B17-97D8-25F2-D6BFF8B464F5}"/>
              </a:ext>
            </a:extLst>
          </p:cNvPr>
          <p:cNvSpPr/>
          <p:nvPr/>
        </p:nvSpPr>
        <p:spPr>
          <a:xfrm>
            <a:off x="2413824" y="2890440"/>
            <a:ext cx="1984442" cy="649533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magazine ads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BAF9DC9-3BCF-B331-D776-F2B7FE5D6026}"/>
              </a:ext>
            </a:extLst>
          </p:cNvPr>
          <p:cNvSpPr/>
          <p:nvPr/>
        </p:nvSpPr>
        <p:spPr>
          <a:xfrm>
            <a:off x="2413824" y="3691992"/>
            <a:ext cx="1984442" cy="649533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direct mail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6E55238A-9053-8687-FBEF-90A841EA6DA0}"/>
              </a:ext>
            </a:extLst>
          </p:cNvPr>
          <p:cNvSpPr/>
          <p:nvPr/>
        </p:nvSpPr>
        <p:spPr>
          <a:xfrm>
            <a:off x="2399616" y="4491753"/>
            <a:ext cx="1984442" cy="649533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social media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71B23EB-EEB0-7974-6B34-3C487EABCA92}"/>
              </a:ext>
            </a:extLst>
          </p:cNvPr>
          <p:cNvSpPr txBox="1"/>
          <p:nvPr/>
        </p:nvSpPr>
        <p:spPr>
          <a:xfrm>
            <a:off x="5902664" y="2542783"/>
            <a:ext cx="198444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Adults 18-49</a:t>
            </a: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F7D516FE-74D2-45F6-DB6A-2B2312E808A2}"/>
              </a:ext>
            </a:extLst>
          </p:cNvPr>
          <p:cNvSpPr/>
          <p:nvPr/>
        </p:nvSpPr>
        <p:spPr>
          <a:xfrm>
            <a:off x="5921320" y="2890440"/>
            <a:ext cx="1984442" cy="649533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magazine ads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0B5AF261-0630-CC88-64A2-3E958069314D}"/>
              </a:ext>
            </a:extLst>
          </p:cNvPr>
          <p:cNvSpPr/>
          <p:nvPr/>
        </p:nvSpPr>
        <p:spPr>
          <a:xfrm>
            <a:off x="5921320" y="3691992"/>
            <a:ext cx="1984442" cy="649533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direct mail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8D6B21C-A2D7-DAC5-0B22-FB6A2D7E641D}"/>
              </a:ext>
            </a:extLst>
          </p:cNvPr>
          <p:cNvSpPr/>
          <p:nvPr/>
        </p:nvSpPr>
        <p:spPr>
          <a:xfrm>
            <a:off x="5907112" y="4491753"/>
            <a:ext cx="1984442" cy="649533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social media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5CC1E27D-622E-E22E-6DAB-732D48904806}"/>
              </a:ext>
            </a:extLst>
          </p:cNvPr>
          <p:cNvCxnSpPr>
            <a:cxnSpLocks/>
          </p:cNvCxnSpPr>
          <p:nvPr/>
        </p:nvCxnSpPr>
        <p:spPr>
          <a:xfrm>
            <a:off x="8657961" y="2665006"/>
            <a:ext cx="0" cy="3309228"/>
          </a:xfrm>
          <a:prstGeom prst="line">
            <a:avLst/>
          </a:prstGeom>
          <a:ln w="19050">
            <a:solidFill>
              <a:srgbClr val="00206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5DBD9AF1-1526-AC9C-4F51-00689D3E47BF}"/>
              </a:ext>
            </a:extLst>
          </p:cNvPr>
          <p:cNvSpPr txBox="1"/>
          <p:nvPr/>
        </p:nvSpPr>
        <p:spPr>
          <a:xfrm>
            <a:off x="9424368" y="2542783"/>
            <a:ext cx="19844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Adults 50+</a:t>
            </a:r>
            <a:endParaRPr kumimoji="0" lang="en-US" sz="1400" b="0" i="1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04EC9C0E-7DB5-385C-28A2-E38F351FE4DC}"/>
              </a:ext>
            </a:extLst>
          </p:cNvPr>
          <p:cNvSpPr/>
          <p:nvPr/>
        </p:nvSpPr>
        <p:spPr>
          <a:xfrm>
            <a:off x="9424368" y="2890440"/>
            <a:ext cx="1984442" cy="649533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magazine ads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EB0D7D4-D7BC-A98C-CF58-BD82BB31DAED}"/>
              </a:ext>
            </a:extLst>
          </p:cNvPr>
          <p:cNvSpPr/>
          <p:nvPr/>
        </p:nvSpPr>
        <p:spPr>
          <a:xfrm>
            <a:off x="9424368" y="3691992"/>
            <a:ext cx="1984442" cy="649533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direct mail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B8B14D24-2630-EFD1-A0B6-450A60C44408}"/>
              </a:ext>
            </a:extLst>
          </p:cNvPr>
          <p:cNvSpPr/>
          <p:nvPr/>
        </p:nvSpPr>
        <p:spPr>
          <a:xfrm>
            <a:off x="9410160" y="4491753"/>
            <a:ext cx="1984442" cy="649533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x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social media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6ADC5B4-C509-8647-AB74-17BFB91E35BE}"/>
              </a:ext>
            </a:extLst>
          </p:cNvPr>
          <p:cNvSpPr/>
          <p:nvPr/>
        </p:nvSpPr>
        <p:spPr>
          <a:xfrm>
            <a:off x="273706" y="2420519"/>
            <a:ext cx="1577052" cy="485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1" u="none" strike="noStrike" kern="1200" cap="none" spc="0" normalizeH="0" baseline="0" noProof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TV Ads vs…</a:t>
            </a:r>
          </a:p>
        </p:txBody>
      </p:sp>
      <p:pic>
        <p:nvPicPr>
          <p:cNvPr id="7" name="Picture 6" descr="A cartoon of a magazine&#10;&#10;AI-generated content may be incorrect.">
            <a:extLst>
              <a:ext uri="{FF2B5EF4-FFF2-40B4-BE49-F238E27FC236}">
                <a16:creationId xmlns:a16="http://schemas.microsoft.com/office/drawing/2014/main" id="{ECF1E349-0782-CE70-79CD-4D0B0F3D1A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5922" y="2961585"/>
            <a:ext cx="554712" cy="554712"/>
          </a:xfrm>
          <a:prstGeom prst="rect">
            <a:avLst/>
          </a:prstGeom>
        </p:spPr>
      </p:pic>
      <p:pic>
        <p:nvPicPr>
          <p:cNvPr id="9" name="Picture 8" descr="A yellow envelope with a blue and white paper inside&#10;&#10;AI-generated content may be incorrect.">
            <a:extLst>
              <a:ext uri="{FF2B5EF4-FFF2-40B4-BE49-F238E27FC236}">
                <a16:creationId xmlns:a16="http://schemas.microsoft.com/office/drawing/2014/main" id="{F8FF6EA2-B185-F0F4-4A2B-ABA7E24107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1712" y="3773170"/>
            <a:ext cx="463132" cy="463132"/>
          </a:xfrm>
          <a:prstGeom prst="rect">
            <a:avLst/>
          </a:prstGeom>
        </p:spPr>
      </p:pic>
      <p:pic>
        <p:nvPicPr>
          <p:cNvPr id="22" name="Picture 21" descr="A group of chat bubbles with a thumb up and heart&#10;&#10;AI-generated content may be incorrect.">
            <a:extLst>
              <a:ext uri="{FF2B5EF4-FFF2-40B4-BE49-F238E27FC236}">
                <a16:creationId xmlns:a16="http://schemas.microsoft.com/office/drawing/2014/main" id="{D5D30C9D-97AE-045A-F606-DA6A93E5078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9673" y="4580981"/>
            <a:ext cx="527210" cy="52721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BC97CFC-DB45-0AC6-6E39-DC1A27602207}"/>
              </a:ext>
            </a:extLst>
          </p:cNvPr>
          <p:cNvSpPr txBox="1"/>
          <p:nvPr/>
        </p:nvSpPr>
        <p:spPr>
          <a:xfrm>
            <a:off x="110837" y="1357395"/>
            <a:ext cx="1151789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Blip>
                <a:blip r:embed="rId6"/>
              </a:buBlip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Even with 3x more pharma ad dollars spent in digital than invested in TV, consumers are much more likely to get information from TV ads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4922653-3E2B-CDE9-1195-3AA46E8E4008}"/>
              </a:ext>
            </a:extLst>
          </p:cNvPr>
          <p:cNvSpPr/>
          <p:nvPr/>
        </p:nvSpPr>
        <p:spPr>
          <a:xfrm>
            <a:off x="495890" y="5410829"/>
            <a:ext cx="1005758" cy="5272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Websites / Apps*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E3D3646-026A-798C-4C9F-8CC964018CFB}"/>
              </a:ext>
            </a:extLst>
          </p:cNvPr>
          <p:cNvSpPr/>
          <p:nvPr/>
        </p:nvSpPr>
        <p:spPr>
          <a:xfrm>
            <a:off x="2413824" y="5324701"/>
            <a:ext cx="1984442" cy="649533"/>
          </a:xfrm>
          <a:prstGeom prst="rect">
            <a:avLst/>
          </a:prstGeom>
          <a:solidFill>
            <a:srgbClr val="00BFF2"/>
          </a:solidFill>
          <a:ln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+47%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websites/apps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B32157B9-CC5B-8EF7-9F41-A760841EF739}"/>
              </a:ext>
            </a:extLst>
          </p:cNvPr>
          <p:cNvSpPr/>
          <p:nvPr/>
        </p:nvSpPr>
        <p:spPr>
          <a:xfrm>
            <a:off x="5921320" y="5324701"/>
            <a:ext cx="1984442" cy="649533"/>
          </a:xfrm>
          <a:prstGeom prst="rect">
            <a:avLst/>
          </a:prstGeom>
          <a:solidFill>
            <a:srgbClr val="ED3C8D"/>
          </a:solidFill>
          <a:ln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+51%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websites/apps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F926794E-78F5-C99D-1BDF-C42F516FC9B9}"/>
              </a:ext>
            </a:extLst>
          </p:cNvPr>
          <p:cNvSpPr/>
          <p:nvPr/>
        </p:nvSpPr>
        <p:spPr>
          <a:xfrm>
            <a:off x="9424368" y="5324701"/>
            <a:ext cx="1984442" cy="649533"/>
          </a:xfrm>
          <a:prstGeom prst="rect">
            <a:avLst/>
          </a:prstGeom>
          <a:solidFill>
            <a:srgbClr val="4EBEA4"/>
          </a:solidFill>
          <a:ln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+43%</a:t>
            </a:r>
            <a:endParaRPr kumimoji="0" lang="en-US" sz="24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more likely than websites/apps</a:t>
            </a:r>
          </a:p>
        </p:txBody>
      </p:sp>
      <p:pic>
        <p:nvPicPr>
          <p:cNvPr id="28" name="Picture 27" descr="A blue and yellow globe with a yellow stripe&#10;&#10;AI-generated content may be incorrect.">
            <a:extLst>
              <a:ext uri="{FF2B5EF4-FFF2-40B4-BE49-F238E27FC236}">
                <a16:creationId xmlns:a16="http://schemas.microsoft.com/office/drawing/2014/main" id="{9661BC49-1615-1D7F-9FAF-55ABE2F691B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4690" y="5393114"/>
            <a:ext cx="517176" cy="517176"/>
          </a:xfrm>
          <a:prstGeom prst="rect">
            <a:avLst/>
          </a:prstGeom>
        </p:spPr>
      </p:pic>
      <p:sp>
        <p:nvSpPr>
          <p:cNvPr id="47" name="TextBox 46">
            <a:hlinkClick r:id="rId8"/>
            <a:extLst>
              <a:ext uri="{FF2B5EF4-FFF2-40B4-BE49-F238E27FC236}">
                <a16:creationId xmlns:a16="http://schemas.microsoft.com/office/drawing/2014/main" id="{70908914-28D1-1555-BF5C-3EE6B5963BD6}"/>
              </a:ext>
            </a:extLst>
          </p:cNvPr>
          <p:cNvSpPr txBox="1">
            <a:spLocks/>
          </p:cNvSpPr>
          <p:nvPr/>
        </p:nvSpPr>
        <p:spPr>
          <a:xfrm>
            <a:off x="-3" y="622450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VAB’s full report, </a:t>
            </a:r>
            <a:r>
              <a:rPr kumimoji="0" lang="en-US" sz="1200" b="1" u="none" strike="noStrike" kern="1200" cap="none" spc="0" normalizeH="0" baseline="0" noProof="0">
                <a:ln>
                  <a:noFill/>
                </a:ln>
                <a:solidFill>
                  <a:srgbClr val="FFEE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u="sng">
                <a:solidFill>
                  <a:srgbClr val="FFE600"/>
                </a:solidFill>
                <a:latin typeface="Helvetica" pitchFamily="2" charset="0"/>
              </a:rPr>
              <a:t>Dedicated to Your Good Health: How TV Drives Discovery &amp; Encourages Education in the Pharma DTC Category’</a:t>
            </a:r>
            <a:endParaRPr kumimoji="0" lang="en-US" sz="1200" b="1" i="1" u="sng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48" name="Picture 2">
            <a:hlinkClick r:id="rId9"/>
            <a:extLst>
              <a:ext uri="{FF2B5EF4-FFF2-40B4-BE49-F238E27FC236}">
                <a16:creationId xmlns:a16="http://schemas.microsoft.com/office/drawing/2014/main" id="{63EC669B-6B72-0D61-E886-059C4BDE8D4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AB6B3520-F92F-7A8D-F972-BE37F10F5F9C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A307B1D-C883-1813-F3F7-893E35BE513E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pharma insights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EF4F8EEF-68A4-929F-20EB-9489106F496E}"/>
              </a:ext>
            </a:extLst>
          </p:cNvPr>
          <p:cNvSpPr/>
          <p:nvPr/>
        </p:nvSpPr>
        <p:spPr>
          <a:xfrm>
            <a:off x="-3" y="0"/>
            <a:ext cx="2830752" cy="276999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Pharma Info: Media Platform Impact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7BA5148A-B0D1-46FB-FFB1-B2FD9DF7F3CF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36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3888C1-785A-403F-B555-4C072AF40A14}"/>
</file>

<file path=customXml/itemProps2.xml><?xml version="1.0" encoding="utf-8"?>
<ds:datastoreItem xmlns:ds="http://schemas.openxmlformats.org/officeDocument/2006/customXml" ds:itemID="{409BE08B-2CA5-4EA8-85E5-A7DABB5598B7}"/>
</file>

<file path=customXml/itemProps3.xml><?xml version="1.0" encoding="utf-8"?>
<ds:datastoreItem xmlns:ds="http://schemas.openxmlformats.org/officeDocument/2006/customXml" ds:itemID="{7BF891D2-6ABD-4CAC-8397-E95125E35D1A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267</Words>
  <Application>Microsoft Office PowerPoint</Application>
  <PresentationFormat>Widescreen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2025-05-06T20:48:05Z</dcterms:created>
  <dcterms:modified xsi:type="dcterms:W3CDTF">2025-05-06T20:48:14Z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