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14432830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FC72BE4-E940-410A-A2F8-2C9D7A6473D1}" v="1" dt="2024-07-15T19:59:42.51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79" d="100"/>
          <a:sy n="79" d="100"/>
        </p:scale>
        <p:origin x="821" y="8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9FC72BE4-E940-410A-A2F8-2C9D7A6473D1}"/>
    <pc:docChg chg="addSld modSld">
      <pc:chgData name="Dylan Breger" userId="9b3da09f-10fe-42ec-9aa5-9fa2a3e9cc20" providerId="ADAL" clId="{9FC72BE4-E940-410A-A2F8-2C9D7A6473D1}" dt="2024-07-15T19:59:42.507" v="0"/>
      <pc:docMkLst>
        <pc:docMk/>
      </pc:docMkLst>
      <pc:sldChg chg="add">
        <pc:chgData name="Dylan Breger" userId="9b3da09f-10fe-42ec-9aa5-9fa2a3e9cc20" providerId="ADAL" clId="{9FC72BE4-E940-410A-A2F8-2C9D7A6473D1}" dt="2024-07-15T19:59:42.507" v="0"/>
        <pc:sldMkLst>
          <pc:docMk/>
          <pc:sldMk cId="1964322707" sldId="2144328304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1">
                <a:solidFill>
                  <a:srgbClr val="1B1464"/>
                </a:solidFill>
                <a:latin typeface="Helvetica" panose="020B0403020202020204" pitchFamily="34" charset="0"/>
              </a:rPr>
              <a:t>In</a:t>
            </a:r>
            <a:r>
              <a:rPr lang="en-US" sz="1800" b="1" baseline="0">
                <a:solidFill>
                  <a:srgbClr val="1B1464"/>
                </a:solidFill>
                <a:latin typeface="Helvetica" panose="020B0403020202020204" pitchFamily="34" charset="0"/>
              </a:rPr>
              <a:t> general, which type of advertising channels do you trust more when you want to make a purchase decision?</a:t>
            </a:r>
            <a:endParaRPr lang="en-US" sz="1800" b="1">
              <a:solidFill>
                <a:srgbClr val="1B1464"/>
              </a:solidFill>
              <a:latin typeface="Helvetica" panose="020B0403020202020204" pitchFamily="34" charset="0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1B1464"/>
            </a:solidFill>
            <a:ln>
              <a:noFill/>
            </a:ln>
            <a:effectLst/>
          </c:spPr>
          <c:invertIfNegative val="0"/>
          <c:dPt>
            <c:idx val="11"/>
            <c:invertIfNegative val="0"/>
            <c:bubble3D val="0"/>
            <c:spPr>
              <a:solidFill>
                <a:srgbClr val="ED3C8D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21F8-4D43-8F4A-4085779AA05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1B1464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Sheet1!$A$2:$A$14</c:f>
              <c:strCache>
                <c:ptCount val="13"/>
                <c:pt idx="0">
                  <c:v>Online pop-ups</c:v>
                </c:pt>
                <c:pt idx="1">
                  <c:v>Ads in podcasts</c:v>
                </c:pt>
                <c:pt idx="2">
                  <c:v>Mobile phone ads</c:v>
                </c:pt>
                <c:pt idx="3">
                  <c:v>Online banner ads</c:v>
                </c:pt>
                <c:pt idx="4">
                  <c:v>Ads embedded in social media</c:v>
                </c:pt>
                <c:pt idx="5">
                  <c:v>Sponsored posts on blogs that I read</c:v>
                </c:pt>
                <c:pt idx="6">
                  <c:v>Video ads that appear prior to an online video</c:v>
                </c:pt>
                <c:pt idx="7">
                  <c:v>Search engine ads</c:v>
                </c:pt>
                <c:pt idx="8">
                  <c:v>Ads in outdoor and public places</c:v>
                </c:pt>
                <c:pt idx="9">
                  <c:v>Radio ads</c:v>
                </c:pt>
                <c:pt idx="10">
                  <c:v>Ads/catalogs I receive in the mail</c:v>
                </c:pt>
                <c:pt idx="11">
                  <c:v>TV ads</c:v>
                </c:pt>
                <c:pt idx="12">
                  <c:v>Print ads (newspapers, magazines)</c:v>
                </c:pt>
              </c:strCache>
            </c:strRef>
          </c:cat>
          <c:val>
            <c:numRef>
              <c:f>Sheet1!$B$2:$B$14</c:f>
              <c:numCache>
                <c:formatCode>0%</c:formatCode>
                <c:ptCount val="13"/>
                <c:pt idx="0">
                  <c:v>0.25</c:v>
                </c:pt>
                <c:pt idx="1">
                  <c:v>0.37</c:v>
                </c:pt>
                <c:pt idx="2">
                  <c:v>0.39</c:v>
                </c:pt>
                <c:pt idx="3">
                  <c:v>0.39</c:v>
                </c:pt>
                <c:pt idx="4">
                  <c:v>0.43</c:v>
                </c:pt>
                <c:pt idx="5">
                  <c:v>0.43</c:v>
                </c:pt>
                <c:pt idx="6">
                  <c:v>0.47</c:v>
                </c:pt>
                <c:pt idx="7">
                  <c:v>0.61</c:v>
                </c:pt>
                <c:pt idx="8">
                  <c:v>0.69</c:v>
                </c:pt>
                <c:pt idx="9">
                  <c:v>0.71</c:v>
                </c:pt>
                <c:pt idx="10">
                  <c:v>0.76</c:v>
                </c:pt>
                <c:pt idx="11">
                  <c:v>0.8</c:v>
                </c:pt>
                <c:pt idx="12">
                  <c:v>0.82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1F8-4D43-8F4A-4085779AA05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449591152"/>
        <c:axId val="1449588656"/>
      </c:barChart>
      <c:catAx>
        <c:axId val="144959115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1B1464"/>
                </a:solidFill>
                <a:latin typeface="Helvetica" panose="020B0403020202020204" pitchFamily="34" charset="0"/>
                <a:ea typeface="+mn-ea"/>
                <a:cs typeface="+mn-cs"/>
              </a:defRPr>
            </a:pPr>
            <a:endParaRPr lang="en-US"/>
          </a:p>
        </c:txPr>
        <c:crossAx val="1449588656"/>
        <c:crosses val="autoZero"/>
        <c:auto val="1"/>
        <c:lblAlgn val="ctr"/>
        <c:lblOffset val="100"/>
        <c:noMultiLvlLbl val="0"/>
      </c:catAx>
      <c:valAx>
        <c:axId val="1449588656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14495911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268CC8-6B0F-4A5D-B5F9-7C96E763C409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5FF3D5-95E0-4512-A9DC-96926E4451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0523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3615BE2-BB6E-D846-B0CB-BE207E4BB8A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104051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728A33-326A-1E04-AA08-C41BC7EBBA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9CE355-A8A3-F666-9A7B-FE6EAA4B17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D445A2-3A0F-239B-6B45-41B9252CCC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B0FF2-EBBF-4E07-B78F-D99DEC27DF09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E597EF-FC64-1319-0D53-8C2F8A3418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E65A99-AFAE-82D9-B5D4-DF3ABBEF12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A1E82-D5EB-4C7E-8108-B1386E9280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570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19B496-3B45-14F2-12DA-A1421754DB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6A2190-A5F1-81EF-2176-0C211EEF4E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416748-1697-0899-6F5F-00258EE6ED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B0FF2-EBBF-4E07-B78F-D99DEC27DF09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DD62C7-EA39-43D2-0713-EB68E71B91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B26657-F9D0-C649-1E52-9DAD69DC46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A1E82-D5EB-4C7E-8108-B1386E9280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7540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2422DA0-FCE9-224D-4B5D-0E70FF75726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F1D68A-CB5B-B878-DCCA-15A27EEADB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4D6AE9-AB86-7532-FFC8-16598F1159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B0FF2-EBBF-4E07-B78F-D99DEC27DF09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27EFBE-228A-29DD-E44C-794AE90D9B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C133A7-91F7-C7BD-1A5F-29D3CC37B9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A1E82-D5EB-4C7E-8108-B1386E9280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499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699F32-A516-776B-23A1-2F59E94C01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AEE35D-7161-9795-694F-0339781DF0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5014AA-F552-0870-08AD-BB86649584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B0FF2-EBBF-4E07-B78F-D99DEC27DF09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0AD11B-4F61-F664-AB99-1164F20675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470E08-2D48-42AB-BDA6-6B5DCA1EE3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A1E82-D5EB-4C7E-8108-B1386E9280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943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D399B4-0156-456D-6205-54E14E3C64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505CF9-8C41-BA27-EADC-CD7381C6B7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B59C72-2871-18D9-F834-7B012F3BC9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B0FF2-EBBF-4E07-B78F-D99DEC27DF09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04A1E3-DA1B-8AF6-8850-C754CDBBBB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106DD5-09DF-673B-F88C-277A15D883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A1E82-D5EB-4C7E-8108-B1386E9280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8892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210C43-51A3-E57D-87E5-CE2C98874E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147324-9863-5BA6-C809-C4F06EACA2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CFA2441-0839-8A6F-1C0A-B06849F9F2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7B0D13-C36C-4D26-1F71-2CB7041647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B0FF2-EBBF-4E07-B78F-D99DEC27DF09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D9E389-BCD4-F81B-4508-2D921ADCCB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C5FD45-3E57-88B0-CAD0-7F60B6C625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A1E82-D5EB-4C7E-8108-B1386E9280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041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3E6545-450C-6E14-2DAB-8E9DB99A5F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B140F2-A8C0-E727-63DC-6089B0367F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88DA72-1F52-CCC5-7735-0508DCD5A7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140CAF1-AE34-EF06-F54A-FECD8E9EA0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FF32561-A335-7881-668F-85F6E681740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A3C621C-6BCC-CAC5-9C9C-EBB548ECE1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B0FF2-EBBF-4E07-B78F-D99DEC27DF09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350D424-1FD7-D368-46FD-0A42E2C304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A6A2DAC-19C5-2F34-C293-AA068092E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A1E82-D5EB-4C7E-8108-B1386E9280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955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6D6AB8-4226-66CF-419B-BD96ED85D5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54D1B6A-25FD-9EDF-4EFA-183CB09CE4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B0FF2-EBBF-4E07-B78F-D99DEC27DF09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25DAC0-9439-A978-7B99-17FFFF0DE2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F19FB31-3E1C-C8A1-2367-68C18B7642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A1E82-D5EB-4C7E-8108-B1386E9280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432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AB3A020-9CAE-14FF-3A5D-B33ABF48DA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B0FF2-EBBF-4E07-B78F-D99DEC27DF09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D298BD-0E9C-BABA-EEAD-A46EF1449C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74C2A5-2C85-4F0A-E735-111947FC6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A1E82-D5EB-4C7E-8108-B1386E9280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482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F8649E-175A-F719-2753-7B21153FA3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D18623-8F1A-FE0A-B42D-3A12A139B5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057547-FFF6-69AA-7162-F52018F399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F2EB33-C4A1-3A11-F400-317C7B4DF6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B0FF2-EBBF-4E07-B78F-D99DEC27DF09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0DD56A-DF68-6A73-DBFD-D24157384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6270A4-E439-13B6-B7A1-39F0828BBE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A1E82-D5EB-4C7E-8108-B1386E9280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212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76E5B1-1A21-902A-02A7-8B31B1BBC0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4058216-CB68-0621-39EF-BCB879D0032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ACC78A-456F-8C4F-F360-9F89920E30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440042-7314-51FF-0BC9-57356C7F79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B0FF2-EBBF-4E07-B78F-D99DEC27DF09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0FB7ED-4AEE-644D-0F88-88482015CF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C093AB-EE49-3AE9-198A-6E42EE49FD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5A1E82-D5EB-4C7E-8108-B1386E9280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2029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196C6C0-1922-039A-1361-DE89C3F635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347566-B9B0-51D3-986C-273423430C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EBE623-B289-EC41-9A0B-4BD46543E76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71B0FF2-EBBF-4E07-B78F-D99DEC27DF09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A415F9-9EDC-F2EE-BDFA-318504C9BA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B232ED-43B5-B530-1981-29ABBE85E7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25A1E82-D5EB-4C7E-8108-B1386E9280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6600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chart" Target="../charts/chart1.xml"/><Relationship Id="rId7" Type="http://schemas.openxmlformats.org/officeDocument/2006/relationships/hyperlink" Target="https://thevab.com/signin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png"/><Relationship Id="rId5" Type="http://schemas.openxmlformats.org/officeDocument/2006/relationships/hyperlink" Target="https://www.marketingsherpa.com/article/chart/channels-customers-trust-most-when-purchasing" TargetMode="External"/><Relationship Id="rId4" Type="http://schemas.openxmlformats.org/officeDocument/2006/relationships/hyperlink" Target="https://hbr.org/2022/04/why-marketers-are-returning-to-traditional-advertisin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B2C6AD28-0818-1470-F315-21FB9B146119}"/>
              </a:ext>
            </a:extLst>
          </p:cNvPr>
          <p:cNvSpPr>
            <a:spLocks/>
          </p:cNvSpPr>
          <p:nvPr/>
        </p:nvSpPr>
        <p:spPr>
          <a:xfrm>
            <a:off x="-23178" y="1696163"/>
            <a:ext cx="12215178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22AE8981-4C29-BAF3-CFF7-C5D5A1EBEC3A}"/>
              </a:ext>
            </a:extLst>
          </p:cNvPr>
          <p:cNvGraphicFramePr/>
          <p:nvPr/>
        </p:nvGraphicFramePr>
        <p:xfrm>
          <a:off x="819513" y="1696163"/>
          <a:ext cx="10552974" cy="46394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6" name="Text Placeholder 3">
            <a:extLst>
              <a:ext uri="{FF2B5EF4-FFF2-40B4-BE49-F238E27FC236}">
                <a16:creationId xmlns:a16="http://schemas.microsoft.com/office/drawing/2014/main" id="{1B556938-9C90-E3AF-A8D9-9C09EC30DF8D}"/>
              </a:ext>
            </a:extLst>
          </p:cNvPr>
          <p:cNvSpPr txBox="1">
            <a:spLocks/>
          </p:cNvSpPr>
          <p:nvPr/>
        </p:nvSpPr>
        <p:spPr>
          <a:xfrm>
            <a:off x="464820" y="6315133"/>
            <a:ext cx="11569087" cy="199837"/>
          </a:xfrm>
          <a:prstGeom prst="rect">
            <a:avLst/>
          </a:prstGeom>
        </p:spPr>
        <p:txBody>
          <a:bodyPr/>
          <a:lstStyle>
            <a:lvl1pPr marL="874594" indent="-874594" algn="l" defTabSz="1166122" rtl="0" eaLnBrk="1" latinLnBrk="0" hangingPunct="1">
              <a:spcBef>
                <a:spcPct val="20000"/>
              </a:spcBef>
              <a:buFont typeface="Arial"/>
              <a:buChar char="•"/>
              <a:defRPr sz="81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94980" indent="-728826" algn="l" defTabSz="1166122" rtl="0" eaLnBrk="1" latinLnBrk="0" hangingPunct="1">
              <a:spcBef>
                <a:spcPct val="20000"/>
              </a:spcBef>
              <a:buFont typeface="Arial"/>
              <a:buChar char="–"/>
              <a:defRPr sz="71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915344" indent="-583062" algn="l" defTabSz="1166122" rtl="0" eaLnBrk="1" latinLnBrk="0" hangingPunct="1">
              <a:spcBef>
                <a:spcPct val="20000"/>
              </a:spcBef>
              <a:buFont typeface="Arial"/>
              <a:buChar char="•"/>
              <a:defRPr sz="619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081492" indent="-583062" algn="l" defTabSz="1166122" rtl="0" eaLnBrk="1" latinLnBrk="0" hangingPunct="1">
              <a:spcBef>
                <a:spcPct val="20000"/>
              </a:spcBef>
              <a:buFont typeface="Arial"/>
              <a:buChar char="–"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247642" indent="-583062" algn="l" defTabSz="1166122" rtl="0" eaLnBrk="1" latinLnBrk="0" hangingPunct="1">
              <a:spcBef>
                <a:spcPct val="20000"/>
              </a:spcBef>
              <a:buFont typeface="Arial"/>
              <a:buChar char="»"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413780" indent="-583062" algn="l" defTabSz="1166122" rtl="0" eaLnBrk="1" latinLnBrk="0" hangingPunct="1">
              <a:spcBef>
                <a:spcPct val="20000"/>
              </a:spcBef>
              <a:buFont typeface="Arial"/>
              <a:buChar char="•"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579922" indent="-583062" algn="l" defTabSz="1166122" rtl="0" eaLnBrk="1" latinLnBrk="0" hangingPunct="1">
              <a:spcBef>
                <a:spcPct val="20000"/>
              </a:spcBef>
              <a:buFont typeface="Arial"/>
              <a:buChar char="•"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746062" indent="-583062" algn="l" defTabSz="1166122" rtl="0" eaLnBrk="1" latinLnBrk="0" hangingPunct="1">
              <a:spcBef>
                <a:spcPct val="20000"/>
              </a:spcBef>
              <a:buFont typeface="Arial"/>
              <a:buChar char="•"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912202" indent="-583062" algn="l" defTabSz="1166122" rtl="0" eaLnBrk="1" latinLnBrk="0" hangingPunct="1">
              <a:spcBef>
                <a:spcPct val="20000"/>
              </a:spcBef>
              <a:buFont typeface="Arial"/>
              <a:buChar char="•"/>
              <a:defRPr sz="5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1166122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Source: 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  <a:hlinkClick r:id="rId4"/>
              </a:rPr>
              <a:t>Harvard Business Review, 'Why Marketers Are Returning to Traditional Advertising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, April 29, 2022. Survey conducted with 1,200 U.S. consumers by </a:t>
            </a:r>
            <a:r>
              <a:rPr kumimoji="0" lang="en-US" sz="800" b="0" i="0" u="none" strike="noStrike" kern="1200" cap="none" spc="0" normalizeH="0" baseline="0" noProof="0" err="1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  <a:hlinkClick r:id="rId5"/>
              </a:rPr>
              <a:t>MarketingSherpa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 in October 2016.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C8F2FFA-4A32-47F6-A802-6DDD82A1C2BD}"/>
              </a:ext>
            </a:extLst>
          </p:cNvPr>
          <p:cNvPicPr>
            <a:picLocks noChangeAspect="1"/>
          </p:cNvPicPr>
          <p:nvPr/>
        </p:nvPicPr>
        <p:blipFill rotWithShape="1">
          <a:blip r:embed="rId6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8053"/>
            <a:ext cx="11708793" cy="35010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51A5D5B0-D1CC-A8D6-4E63-39B259F60524}"/>
              </a:ext>
            </a:extLst>
          </p:cNvPr>
          <p:cNvSpPr/>
          <p:nvPr/>
        </p:nvSpPr>
        <p:spPr>
          <a:xfrm>
            <a:off x="483207" y="658596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48A1184-54E7-304D-3627-A993E67AD3BF}"/>
              </a:ext>
            </a:extLst>
          </p:cNvPr>
          <p:cNvSpPr/>
          <p:nvPr/>
        </p:nvSpPr>
        <p:spPr>
          <a:xfrm>
            <a:off x="139819" y="388349"/>
            <a:ext cx="10231097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2" charset="0"/>
                <a:ea typeface="Calibri" panose="020F0502020204030204" pitchFamily="34" charset="0"/>
                <a:cs typeface="Calibri" panose="020F0502020204030204" pitchFamily="34" charset="0"/>
              </a:rPr>
              <a:t>Consumers rank TV as one of the top, most trusted, ad formats for making purchase decisions, well above other digital media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8D6A2CD-8637-FA1B-F087-7133CAE6FCE3}"/>
              </a:ext>
            </a:extLst>
          </p:cNvPr>
          <p:cNvSpPr txBox="1"/>
          <p:nvPr/>
        </p:nvSpPr>
        <p:spPr>
          <a:xfrm>
            <a:off x="10267952" y="26057"/>
            <a:ext cx="1924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media trust insights</a:t>
            </a:r>
          </a:p>
        </p:txBody>
      </p:sp>
      <p:pic>
        <p:nvPicPr>
          <p:cNvPr id="10" name="Picture 2">
            <a:hlinkClick r:id="rId7"/>
            <a:extLst>
              <a:ext uri="{FF2B5EF4-FFF2-40B4-BE49-F238E27FC236}">
                <a16:creationId xmlns:a16="http://schemas.microsoft.com/office/drawing/2014/main" id="{76AB9C52-B189-B283-FEAE-2552318B599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F09DC890-D9C2-9069-29A6-661218ADF39B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AA8DBF8-3C3A-7410-8DC7-DEB5C92134B1}"/>
              </a:ext>
            </a:extLst>
          </p:cNvPr>
          <p:cNvSpPr/>
          <p:nvPr/>
        </p:nvSpPr>
        <p:spPr>
          <a:xfrm>
            <a:off x="-1" y="0"/>
            <a:ext cx="3200401" cy="317351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Trust in Purchasing by Advertising</a:t>
            </a:r>
            <a:r>
              <a:rPr lang="en-US" sz="1200" dirty="0">
                <a:solidFill>
                  <a:prstClr val="white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Channel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43227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107</Words>
  <Application>Microsoft Office PowerPoint</Application>
  <PresentationFormat>Widescreen</PresentationFormat>
  <Paragraphs>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Helvetica</vt:lpstr>
      <vt:lpstr>Helvetica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2024-07-15T19:59:41Z</dcterms:created>
  <dcterms:modified xsi:type="dcterms:W3CDTF">2024-07-15T19:59:52Z</dcterms:modified>
</cp:coreProperties>
</file>