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684629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0A3CD0-F6D5-4C81-9252-735C01844212}" v="1" dt="2024-07-15T19:59:23.9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F50A3CD0-F6D5-4C81-9252-735C01844212}"/>
    <pc:docChg chg="addSld modSld">
      <pc:chgData name="Dylan Breger" userId="9b3da09f-10fe-42ec-9aa5-9fa2a3e9cc20" providerId="ADAL" clId="{F50A3CD0-F6D5-4C81-9252-735C01844212}" dt="2024-07-15T19:59:23.898" v="0"/>
      <pc:docMkLst>
        <pc:docMk/>
      </pc:docMkLst>
      <pc:sldChg chg="add">
        <pc:chgData name="Dylan Breger" userId="9b3da09f-10fe-42ec-9aa5-9fa2a3e9cc20" providerId="ADAL" clId="{F50A3CD0-F6D5-4C81-9252-735C01844212}" dt="2024-07-15T19:59:23.898" v="0"/>
        <pc:sldMkLst>
          <pc:docMk/>
          <pc:sldMk cId="1089676975" sldId="2146846297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4337153578554"/>
          <c:y val="4.5555323304205537E-2"/>
          <c:w val="0.70741994398408592"/>
          <c:h val="0.9088893533915889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Types of Ads U.S. Adults Find Trustworthy, January 2021</c:v>
                </c:pt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Helvetica" panose="020B040302020202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Social Media</c:v>
                </c:pt>
                <c:pt idx="1">
                  <c:v>Websites</c:v>
                </c:pt>
                <c:pt idx="2">
                  <c:v>TV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0.19</c:v>
                </c:pt>
                <c:pt idx="1">
                  <c:v>0.3</c:v>
                </c:pt>
                <c:pt idx="2">
                  <c:v>0.46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E6E-4066-8B21-C6FA25DBBF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571303759"/>
        <c:axId val="970937439"/>
      </c:barChart>
      <c:catAx>
        <c:axId val="157130375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Helvetica" panose="020B0403020202020204" pitchFamily="34" charset="0"/>
                <a:ea typeface="+mn-ea"/>
                <a:cs typeface="+mn-cs"/>
              </a:defRPr>
            </a:pPr>
            <a:endParaRPr lang="en-US"/>
          </a:p>
        </c:txPr>
        <c:crossAx val="970937439"/>
        <c:crosses val="autoZero"/>
        <c:auto val="1"/>
        <c:lblAlgn val="ctr"/>
        <c:lblOffset val="100"/>
        <c:noMultiLvlLbl val="0"/>
      </c:catAx>
      <c:valAx>
        <c:axId val="970937439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5713037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Helvetica" panose="020B0403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8CB7A-A1C9-24B3-4803-06A0F414C4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C4941A-2447-BDDF-5E9C-B582441C8B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E917A-554F-1785-061F-6BA062ACE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B90B-BB15-4837-BB2A-D9492548DB3F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861757-1DD9-FB59-3138-82192FEDD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BCCF4-B8A9-44F0-F841-E0E757614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2536-3878-44E7-87E3-7AC00ABE3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505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FC93EB-227D-5280-141E-39E4A8B10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76F578-D478-ABB4-07A4-2A7BD0D64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4D7F23-0C0B-8ADC-A492-693B8EA81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B90B-BB15-4837-BB2A-D9492548DB3F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4786D-C8EB-4E4B-4DFA-A4F3DFCD2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00415C-07C5-3F31-55E6-BCC734D5A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2536-3878-44E7-87E3-7AC00ABE3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50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13E808-ACCE-AA6F-E54D-D1FEECE1ED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E6C804-D77D-B111-FB72-FF43079353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8EB867-6C99-18CF-1AA1-2DE3FA453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B90B-BB15-4837-BB2A-D9492548DB3F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672D50-F021-4EB8-62F1-99DBAA26D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327F88-5DB6-A122-4FDB-1D14E8A8B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2536-3878-44E7-87E3-7AC00ABE3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132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59600-7D73-BDD1-AEA9-383E05170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D1E11D-444C-7330-6C80-F3EE7B56C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7A2A9A-AB12-6AB0-FF0D-D82D06F87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B90B-BB15-4837-BB2A-D9492548DB3F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DAFBBA-6A81-170E-7519-B5A05A999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7A2CBF-9552-176E-95FC-117BADFCB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2536-3878-44E7-87E3-7AC00ABE3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457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975CF0-F888-8E0D-3980-1694104C7F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4236B0-EA3D-5C17-B301-EB3E880946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14BCA5-8A51-EEFD-9C76-E983AE04B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B90B-BB15-4837-BB2A-D9492548DB3F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EE5426-2E43-D9EC-42A5-D507791378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3CA388-3BC0-EFC4-3997-398E2D9C0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2536-3878-44E7-87E3-7AC00ABE3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188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B6375-B7E5-34ED-5A2D-03E5D2475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C27CC-0232-D9AF-F1C1-3B31FE64C9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7E845C-2C7F-8520-BF25-5D16A1D328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FE1A44-1CD8-3E4F-F9D9-0D02B17DB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B90B-BB15-4837-BB2A-D9492548DB3F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B63C0E-ABC7-BD66-AB1A-E28A5ACFF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743069-E3EF-A98A-9F9A-40877841E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2536-3878-44E7-87E3-7AC00ABE3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973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580A0A-5BAD-3AC7-77BF-E14B65F1D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AF4F3E-BA3E-09C1-BA79-5DE9D099E3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B79762-4E88-4C22-2088-877343BB88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AF761EF-44FB-CEA6-2C1D-F25EDD1EEBF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E3C78-6A2E-0032-002D-B890CD20B2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80E2CF-03B0-597B-0DC9-27DA2F8B4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B90B-BB15-4837-BB2A-D9492548DB3F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CBF4AFA-2E65-E57B-3A6B-16014FB2F0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748BE1-80D2-E5F3-F85F-0F2EB2775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2536-3878-44E7-87E3-7AC00ABE3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958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F9AC1-3C51-D2E9-7D59-18FBCC516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4A034C-97F2-0C17-C325-54142157F4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B90B-BB15-4837-BB2A-D9492548DB3F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24DACB-E05B-56AC-2A35-7B9DCA70B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88F07A-98BA-4CA0-26E1-47848CDD3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2536-3878-44E7-87E3-7AC00ABE3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31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6213EE-B7FD-9EE8-E153-9F5230BBB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B90B-BB15-4837-BB2A-D9492548DB3F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DBAE90-44DD-47AE-A333-C7FD9D496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1C34E8-4718-C874-6663-5A1B3C538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2536-3878-44E7-87E3-7AC00ABE3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850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7E2850-3782-9BD4-299B-57B6DD899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CCB35B-5343-794C-5838-9EB4CB26B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8182F1-5FE9-6178-5719-E7E965169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81DF5C-BC01-1F3B-83FA-B739DE33E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B90B-BB15-4837-BB2A-D9492548DB3F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FD2D70-5F2C-E863-8E29-C942FB864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A1ACE7-AD25-80A1-E1B3-A7802A2F2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2536-3878-44E7-87E3-7AC00ABE3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525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423EC-8DF4-3F28-0DA3-7B5E35655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1F5251-2D74-2479-CD8F-88002E323F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095F7-4B63-30A5-4186-AD6A84F970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77F6CC-D3EA-D98A-2C99-4D35CC13F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8B90B-BB15-4837-BB2A-D9492548DB3F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C31F00-6333-FD7C-3D32-E6E6C3306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6EFDCD-28EB-A3C2-408D-D95C240BE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32536-3878-44E7-87E3-7AC00ABE3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64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28D7F8-92AA-3B56-28CE-1841E6866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EC6AC7-031C-1807-EE97-6C4D80D06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EB05C-01C4-309B-31BB-E2670D7E37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E8B90B-BB15-4837-BB2A-D9492548DB3F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D8A28-8B7F-1F5E-2C7F-1FBCB6A369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B23B19-BBEA-836A-4307-4CE44E92F2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632536-3878-44E7-87E3-7AC00ABE3E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72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/credibility-crisis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D0AB914-9476-7E59-FF30-4081660A7C87}"/>
              </a:ext>
            </a:extLst>
          </p:cNvPr>
          <p:cNvSpPr txBox="1"/>
          <p:nvPr/>
        </p:nvSpPr>
        <p:spPr>
          <a:xfrm>
            <a:off x="492088" y="6282459"/>
            <a:ext cx="952860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YouGov, </a:t>
            </a:r>
            <a:r>
              <a:rPr kumimoji="0" lang="en-US" sz="9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Global Study: Which Types of Ads Do People Trust?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commissioned by Campaign, 2/5/2021. Note: Ages 18+ who selected very/somewhat trustworthy.</a:t>
            </a: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D0719D1-AB3D-5558-67FC-D7BC24CB4D59}"/>
              </a:ext>
            </a:extLst>
          </p:cNvPr>
          <p:cNvSpPr>
            <a:spLocks/>
          </p:cNvSpPr>
          <p:nvPr/>
        </p:nvSpPr>
        <p:spPr>
          <a:xfrm>
            <a:off x="6096000" y="1686330"/>
            <a:ext cx="6096294" cy="3985213"/>
          </a:xfrm>
          <a:prstGeom prst="rect">
            <a:avLst/>
          </a:prstGeom>
          <a:solidFill>
            <a:srgbClr val="E2E8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BD8615-A979-6C04-7CBB-6667DECD5ED4}"/>
              </a:ext>
            </a:extLst>
          </p:cNvPr>
          <p:cNvSpPr/>
          <p:nvPr/>
        </p:nvSpPr>
        <p:spPr>
          <a:xfrm>
            <a:off x="9229596" y="3184987"/>
            <a:ext cx="2766974" cy="1661993"/>
          </a:xfrm>
          <a:prstGeom prst="rect">
            <a:avLst/>
          </a:prstGeom>
          <a:noFill/>
          <a:effectLst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1.5x</a:t>
            </a:r>
          </a:p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More Likely</a:t>
            </a:r>
          </a:p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to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trust ads on TV </a:t>
            </a:r>
            <a:b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vs. ads on </a:t>
            </a:r>
            <a:r>
              <a:rPr kumimoji="0" lang="en-US" sz="18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websites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DC702DC-5F15-BAF3-1716-3E5E50E912A9}"/>
              </a:ext>
            </a:extLst>
          </p:cNvPr>
          <p:cNvSpPr/>
          <p:nvPr/>
        </p:nvSpPr>
        <p:spPr>
          <a:xfrm>
            <a:off x="6291725" y="3184987"/>
            <a:ext cx="2852450" cy="1661993"/>
          </a:xfrm>
          <a:prstGeom prst="rect">
            <a:avLst/>
          </a:prstGeom>
          <a:noFill/>
          <a:effectLst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2.5x</a:t>
            </a:r>
            <a:r>
              <a:rPr kumimoji="0" lang="en-US" sz="48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00BFF2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 </a:t>
            </a:r>
          </a:p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More Likely</a:t>
            </a:r>
          </a:p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to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trust ads on TV </a:t>
            </a:r>
            <a:b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vs. ads on </a:t>
            </a:r>
            <a:r>
              <a:rPr kumimoji="0" lang="en-US" sz="1800" b="0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social media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D214BC73-95B4-25C8-0509-DD26DCB6E94B}"/>
              </a:ext>
            </a:extLst>
          </p:cNvPr>
          <p:cNvSpPr/>
          <p:nvPr/>
        </p:nvSpPr>
        <p:spPr>
          <a:xfrm>
            <a:off x="6731275" y="2200026"/>
            <a:ext cx="4825744" cy="584775"/>
          </a:xfrm>
          <a:prstGeom prst="rect">
            <a:avLst/>
          </a:prstGeom>
          <a:noFill/>
          <a:effectLst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U.S. adults are </a:t>
            </a:r>
            <a:r>
              <a:rPr kumimoji="0" lang="en-US" sz="1600" b="1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more likely </a:t>
            </a: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to find ads on TV trustworthy vs. ads on digital platforms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FBFF72A-86FC-DFAA-D4C8-FCF8767D7571}"/>
              </a:ext>
            </a:extLst>
          </p:cNvPr>
          <p:cNvSpPr>
            <a:spLocks/>
          </p:cNvSpPr>
          <p:nvPr/>
        </p:nvSpPr>
        <p:spPr>
          <a:xfrm>
            <a:off x="0" y="1673952"/>
            <a:ext cx="6096294" cy="3985213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7555B4F4-2C42-4177-50CA-E7536BAAFB30}"/>
              </a:ext>
            </a:extLst>
          </p:cNvPr>
          <p:cNvGraphicFramePr/>
          <p:nvPr/>
        </p:nvGraphicFramePr>
        <p:xfrm>
          <a:off x="448968" y="2388644"/>
          <a:ext cx="5451308" cy="3066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CD59C888-AB92-3B9D-AD08-48DAA44EDD2C}"/>
              </a:ext>
            </a:extLst>
          </p:cNvPr>
          <p:cNvSpPr/>
          <p:nvPr/>
        </p:nvSpPr>
        <p:spPr>
          <a:xfrm>
            <a:off x="358440" y="1846645"/>
            <a:ext cx="5379414" cy="523220"/>
          </a:xfrm>
          <a:prstGeom prst="rect">
            <a:avLst/>
          </a:prstGeom>
          <a:noFill/>
          <a:effectLst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Types of Advertising U.S. Adults Find Trustworthy</a:t>
            </a:r>
          </a:p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% of respondents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119083F-8BA3-D454-E5FD-DFE1F6EA0F9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8053"/>
            <a:ext cx="11708793" cy="350107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E43BA5ED-AED0-3C63-3CF9-BE38E2B8A48F}"/>
              </a:ext>
            </a:extLst>
          </p:cNvPr>
          <p:cNvSpPr/>
          <p:nvPr/>
        </p:nvSpPr>
        <p:spPr>
          <a:xfrm>
            <a:off x="483207" y="658596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4B7A80-4BB9-1D32-1B19-AB4CA8A5C57C}"/>
              </a:ext>
            </a:extLst>
          </p:cNvPr>
          <p:cNvSpPr/>
          <p:nvPr/>
        </p:nvSpPr>
        <p:spPr>
          <a:xfrm>
            <a:off x="0" y="-1"/>
            <a:ext cx="2285548" cy="227431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Trust in Advertising by Media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F8D027-3746-3D92-F619-62A427416606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media trust insights</a:t>
            </a:r>
          </a:p>
        </p:txBody>
      </p:sp>
      <p:pic>
        <p:nvPicPr>
          <p:cNvPr id="10" name="Picture 2">
            <a:hlinkClick r:id="rId4"/>
            <a:extLst>
              <a:ext uri="{FF2B5EF4-FFF2-40B4-BE49-F238E27FC236}">
                <a16:creationId xmlns:a16="http://schemas.microsoft.com/office/drawing/2014/main" id="{1F393FF7-3066-8111-9FAF-C1FDE9CC46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495AC98-F955-52CC-1BAD-751775DA79FD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0" name="TextBox 19">
            <a:hlinkClick r:id="rId6"/>
            <a:extLst>
              <a:ext uri="{FF2B5EF4-FFF2-40B4-BE49-F238E27FC236}">
                <a16:creationId xmlns:a16="http://schemas.microsoft.com/office/drawing/2014/main" id="{7F7D26BE-9BD5-8A22-9AA3-472B434BA234}"/>
              </a:ext>
            </a:extLst>
          </p:cNvPr>
          <p:cNvSpPr txBox="1">
            <a:spLocks/>
          </p:cNvSpPr>
          <p:nvPr/>
        </p:nvSpPr>
        <p:spPr>
          <a:xfrm>
            <a:off x="-3" y="5919140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i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The Credibility Crisis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learn more</a:t>
            </a:r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024A0FD9-F908-16D1-A624-6A79F263A147}"/>
              </a:ext>
            </a:extLst>
          </p:cNvPr>
          <p:cNvSpPr txBox="1">
            <a:spLocks/>
          </p:cNvSpPr>
          <p:nvPr/>
        </p:nvSpPr>
        <p:spPr>
          <a:xfrm>
            <a:off x="283107" y="431350"/>
            <a:ext cx="9984845" cy="967984"/>
          </a:xfrm>
          <a:prstGeom prst="rect">
            <a:avLst/>
          </a:prstGeom>
        </p:spPr>
        <p:txBody>
          <a:bodyPr vert="horz" lIns="116656" tIns="58311" rIns="116656" bIns="58311" rtlCol="0" anchor="t">
            <a:noAutofit/>
          </a:bodyPr>
          <a:lstStyle>
            <a:lvl1pPr algn="ctr" defTabSz="583178" rtl="0" eaLnBrk="1" latinLnBrk="0" hangingPunct="1">
              <a:spcBef>
                <a:spcPct val="0"/>
              </a:spcBef>
              <a:buNone/>
              <a:defRPr sz="5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 platform’s trustworthiness boosts its ad environment, enabling authentic brand connections with viewers</a:t>
            </a:r>
          </a:p>
        </p:txBody>
      </p:sp>
    </p:spTree>
    <p:extLst>
      <p:ext uri="{BB962C8B-B14F-4D97-AF65-F5344CB8AC3E}">
        <p14:creationId xmlns:p14="http://schemas.microsoft.com/office/powerpoint/2010/main" val="10896769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2024-07-15T19:59:23Z</dcterms:created>
  <dcterms:modified xsi:type="dcterms:W3CDTF">2024-07-15T19:59:32Z</dcterms:modified>
</cp:coreProperties>
</file>