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CB2117-5C4F-470F-92A0-B8B1AECAEF0D}" v="1" dt="2025-07-09T15:15:06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E1CB2117-5C4F-470F-92A0-B8B1AECAEF0D}"/>
    <pc:docChg chg="addSld modSld">
      <pc:chgData name="Dylan Breger" userId="9b3da09f-10fe-42ec-9aa5-9fa2a3e9cc20" providerId="ADAL" clId="{E1CB2117-5C4F-470F-92A0-B8B1AECAEF0D}" dt="2025-07-09T15:15:06.858" v="0"/>
      <pc:docMkLst>
        <pc:docMk/>
      </pc:docMkLst>
      <pc:sldChg chg="add">
        <pc:chgData name="Dylan Breger" userId="9b3da09f-10fe-42ec-9aa5-9fa2a3e9cc20" providerId="ADAL" clId="{E1CB2117-5C4F-470F-92A0-B8B1AECAEF0D}" dt="2025-07-09T15:15:06.858" v="0"/>
        <pc:sldMkLst>
          <pc:docMk/>
          <pc:sldMk cId="3359760022" sldId="214747420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21007133759209"/>
          <c:y val="2.1427559102944516E-2"/>
          <c:w val="0.5978992866240791"/>
          <c:h val="0.928574802990184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Concern about brand safety / suitability controls for my ads</c:v>
                </c:pt>
                <c:pt idx="1">
                  <c:v>Recent campaign performance did not meet expectations</c:v>
                </c:pt>
                <c:pt idx="2">
                  <c:v>Concern about supporting harmful overall content environment</c:v>
                </c:pt>
                <c:pt idx="3">
                  <c:v>Concern over the media company's reputation</c:v>
                </c:pt>
                <c:pt idx="4">
                  <c:v>Concern about my target audiences leaving the platform</c:v>
                </c:pt>
                <c:pt idx="5">
                  <c:v>Concern over ethical data use and privacy guidelines / regulations</c:v>
                </c:pt>
                <c:pt idx="6">
                  <c:v>Concern about paying for non-human or non-viewable impressions (ad fraud)</c:v>
                </c:pt>
                <c:pt idx="7">
                  <c:v>Concern about secure handling of first party targeting data</c:v>
                </c:pt>
                <c:pt idx="8">
                  <c:v>Overall ad budget decrease</c:v>
                </c:pt>
                <c:pt idx="9">
                  <c:v>US government ban of the platform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0.41</c:v>
                </c:pt>
                <c:pt idx="1">
                  <c:v>0.41</c:v>
                </c:pt>
                <c:pt idx="2">
                  <c:v>0.38</c:v>
                </c:pt>
                <c:pt idx="3">
                  <c:v>0.38</c:v>
                </c:pt>
                <c:pt idx="4">
                  <c:v>0.37</c:v>
                </c:pt>
                <c:pt idx="5">
                  <c:v>0.32</c:v>
                </c:pt>
                <c:pt idx="6">
                  <c:v>0.27</c:v>
                </c:pt>
                <c:pt idx="7">
                  <c:v>0.22</c:v>
                </c:pt>
                <c:pt idx="8">
                  <c:v>0.22</c:v>
                </c:pt>
                <c:pt idx="9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4E-4565-9AE8-69447C2C5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0A23B-D822-3E13-9B7B-1C129512B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CFCB7D-3D65-2D79-2D68-F875431FF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BD102-5CD8-F09A-797D-0C21444B0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49207-9639-93D9-7296-BC48532C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1EB51-FED9-6858-40B0-2152EF019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5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7AE11-7F5D-9CD1-609E-37446B8F4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DC283-853C-13B0-800E-6AA0859FD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A23FE-4EE7-B06F-6CED-256FE046B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DCA10-EAC3-E81F-20A2-E30B8B9DD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A347A-EF98-14F7-BBE6-02E77DE1D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4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61FD64-10D2-4853-2A2E-F9197FE4EB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1EE1EA-CF4C-0553-C654-F2BA5EFF1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AFABA-2D93-07FD-D665-F8B062A36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D22CB-9E8D-B009-BDCA-0C58E6C3B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9DA27-3ED3-53BD-3746-16B481306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3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C5784-04C3-94A6-6480-F11EF8DA5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95BC2-E63F-EED1-BF98-C56B69E10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9F51A-9A67-116E-FF88-07C68794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B837F-D994-9ABF-C96B-0BE5BE5D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DD145-F6C9-D77F-8E78-C9E30E61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9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FFD2A-7D7D-CB2E-1E9D-F0792F1E5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452AD-1DE3-A032-1A09-7E4711327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0E23F-7B1C-BC70-3FFF-2E869F8DA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9FEF5-06EE-10C6-0591-C742FA6D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CA7F3-A648-4177-FBE0-1A48DF6A9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3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7D22D-E454-3766-DF23-9828E0455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AA4BC-46B3-8373-3521-23A210D67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735EE-D52B-1123-34D7-2D32EA177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3C463-3B2D-37CE-F889-F9B168562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98BFB1-018E-C9D0-9703-D5EB97E5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3D42D-58BC-943C-FAFC-A799B6EC5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7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09F79-17FB-1605-0AC9-D647C8CF3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EE6F1-8297-F5F7-127C-5BF7F1047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CA329-1360-DD67-BC29-911A40DA3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2BA10-B236-B012-3F9C-E53C228A31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A9F542-A22B-B118-E35A-1F0080812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944877-5AAE-9F47-E690-E9044904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7B53A1-8000-F060-96E0-494754FB5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FB2C07-DB0D-EFA3-DBAE-9C46180BA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BFFD3-0360-22EC-0578-DF285092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DBBFE-E941-D864-479D-B6556D556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34AA4-AFF7-182B-1546-5669541B9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11EB3B-E084-A6E4-9232-ECF391880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37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9CE16A-71CC-809D-E4B6-1931D4050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BCAE1A-7FCD-2851-7291-D08164E97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91BA5E-8998-B657-C0DD-32B0C4A89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23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2CFB2-AE9C-B199-1BFA-4BC001F70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1C4C0-DB92-6ACC-0AD3-C017C8A9C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12F60-1D13-6041-8788-94439910D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9F653-A253-BD9F-4E9D-5528CA29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1A047-1DA4-9E87-E7B8-220E2C294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84BF9-174E-FB35-77B3-A9A7DF7A3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9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394F-9A11-AB6E-87A1-A4F650FAC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5C3163-FD92-0A3C-DC44-978086D3C6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8D828-E91B-42ED-A905-67B65B99C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4C44E-1AFB-B0BD-5326-FE56C2B09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583C6-AB72-5B41-940B-67A1656C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1E0DD-B05E-6D1B-C11A-93AFAF29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11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E14661-537C-0214-A101-C36B266A3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DA724-9717-AB84-C7D6-FC05FAB28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61D10-7870-E880-9908-1FE5209F6C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DE9FE4-AE9A-4D57-BB33-7447CC9A9D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ECF02-3F51-EF54-9F7A-0B51398BCD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C1165-A04A-2364-4A7E-129F62F8F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7C9172-A0D4-46D4-9EFF-4A149C92D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2548D-391B-2733-C9A2-1DDA7DF53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7A0233-73D0-CD1A-99A3-B614EC8B5583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0CC4A8-ED75-CDFF-E098-56E2547CA596}"/>
              </a:ext>
            </a:extLst>
          </p:cNvPr>
          <p:cNvSpPr/>
          <p:nvPr/>
        </p:nvSpPr>
        <p:spPr>
          <a:xfrm>
            <a:off x="-3" y="-1"/>
            <a:ext cx="4309356" cy="280611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Reasons For Decreasing Ad Spend with Media Companies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99EE10-6D76-7C5A-AC82-4AB858F02F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D4D3509-B2E2-6819-1002-858222B95E2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2845EE-6DAC-02F7-DA14-059ECAE16E91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transparency insights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58C86D-35A9-FA7D-15FD-438AE29E75C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E3E49D-EB24-DDB6-D416-52E188EF6157}"/>
              </a:ext>
            </a:extLst>
          </p:cNvPr>
          <p:cNvSpPr txBox="1"/>
          <p:nvPr/>
        </p:nvSpPr>
        <p:spPr>
          <a:xfrm>
            <a:off x="483207" y="6310215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EMARKETER via Advertiser Perceptions,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Trust in Advertising,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April 2025. n=131, top 3 responses.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12" name="Picture 2">
            <a:hlinkClick r:id="rId4"/>
            <a:extLst>
              <a:ext uri="{FF2B5EF4-FFF2-40B4-BE49-F238E27FC236}">
                <a16:creationId xmlns:a16="http://schemas.microsoft.com/office/drawing/2014/main" id="{401912A0-FFF5-3A59-2420-8A1763FD6C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F39BB5F-0397-AAA1-21CE-DBCD3EB108A1}"/>
              </a:ext>
            </a:extLst>
          </p:cNvPr>
          <p:cNvSpPr/>
          <p:nvPr/>
        </p:nvSpPr>
        <p:spPr>
          <a:xfrm>
            <a:off x="65314" y="433678"/>
            <a:ext cx="1026795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will decrease spend if they’re concerned about brand safety, content environment, partner trust or performance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882CD35A-A730-6392-D27C-F5A47802C44B}"/>
              </a:ext>
            </a:extLst>
          </p:cNvPr>
          <p:cNvGraphicFramePr/>
          <p:nvPr/>
        </p:nvGraphicFramePr>
        <p:xfrm>
          <a:off x="483206" y="2258145"/>
          <a:ext cx="11437448" cy="4107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DA08ACC-F277-7572-F19C-742B16D8A6FD}"/>
              </a:ext>
            </a:extLst>
          </p:cNvPr>
          <p:cNvSpPr txBox="1"/>
          <p:nvPr/>
        </p:nvSpPr>
        <p:spPr>
          <a:xfrm>
            <a:off x="-1" y="1709942"/>
            <a:ext cx="12202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Reasons US Marketers and Agency Professionals Are Decreasing Ad Spend with Media Companies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February 2025</a:t>
            </a:r>
            <a:endParaRPr kumimoji="0" lang="en-US" sz="105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76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6347B7D-9D28-4401-9970-7A64C43B9C71}"/>
</file>

<file path=customXml/itemProps2.xml><?xml version="1.0" encoding="utf-8"?>
<ds:datastoreItem xmlns:ds="http://schemas.openxmlformats.org/officeDocument/2006/customXml" ds:itemID="{CA5DCD9B-9D2E-4DD4-A0F9-15140027A925}"/>
</file>

<file path=customXml/itemProps3.xml><?xml version="1.0" encoding="utf-8"?>
<ds:datastoreItem xmlns:ds="http://schemas.openxmlformats.org/officeDocument/2006/customXml" ds:itemID="{0AC750EC-B78C-4DFC-9427-1D95B887D12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2025-07-09T15:14:57Z</dcterms:created>
  <dcterms:modified xsi:type="dcterms:W3CDTF">2025-07-09T15:15:07Z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