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14737664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52BB34F-B9D4-4BE7-885B-8FC7DA5B2B2C}" v="1" dt="2025-04-01T21:00:18.32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5" d="100"/>
          <a:sy n="15" d="100"/>
        </p:scale>
        <p:origin x="336" y="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11" Type="http://schemas.openxmlformats.org/officeDocument/2006/relationships/customXml" Target="../customXml/item3.xml"/><Relationship Id="rId5" Type="http://schemas.openxmlformats.org/officeDocument/2006/relationships/theme" Target="theme/theme1.xml"/><Relationship Id="rId10" Type="http://schemas.openxmlformats.org/officeDocument/2006/relationships/customXml" Target="../customXml/item2.xml"/><Relationship Id="rId4" Type="http://schemas.openxmlformats.org/officeDocument/2006/relationships/viewProps" Target="viewProps.xml"/><Relationship Id="rId9" Type="http://schemas.openxmlformats.org/officeDocument/2006/relationships/customXml" Target="../customXml/item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ylan Breger" userId="9b3da09f-10fe-42ec-9aa5-9fa2a3e9cc20" providerId="ADAL" clId="{252BB34F-B9D4-4BE7-885B-8FC7DA5B2B2C}"/>
    <pc:docChg chg="addSld delSld modSld">
      <pc:chgData name="Dylan Breger" userId="9b3da09f-10fe-42ec-9aa5-9fa2a3e9cc20" providerId="ADAL" clId="{252BB34F-B9D4-4BE7-885B-8FC7DA5B2B2C}" dt="2025-04-01T21:00:21.623" v="4" actId="47"/>
      <pc:docMkLst>
        <pc:docMk/>
      </pc:docMkLst>
      <pc:sldChg chg="addSp new del mod">
        <pc:chgData name="Dylan Breger" userId="9b3da09f-10fe-42ec-9aa5-9fa2a3e9cc20" providerId="ADAL" clId="{252BB34F-B9D4-4BE7-885B-8FC7DA5B2B2C}" dt="2025-04-01T21:00:21.623" v="4" actId="47"/>
        <pc:sldMkLst>
          <pc:docMk/>
          <pc:sldMk cId="2407286003" sldId="256"/>
        </pc:sldMkLst>
        <pc:spChg chg="add">
          <ac:chgData name="Dylan Breger" userId="9b3da09f-10fe-42ec-9aa5-9fa2a3e9cc20" providerId="ADAL" clId="{252BB34F-B9D4-4BE7-885B-8FC7DA5B2B2C}" dt="2025-04-01T21:00:12.758" v="1" actId="22"/>
          <ac:spMkLst>
            <pc:docMk/>
            <pc:sldMk cId="2407286003" sldId="256"/>
            <ac:spMk id="5" creationId="{21E3420B-453C-86F6-DC88-832AA142F1FD}"/>
          </ac:spMkLst>
        </pc:spChg>
        <pc:spChg chg="add">
          <ac:chgData name="Dylan Breger" userId="9b3da09f-10fe-42ec-9aa5-9fa2a3e9cc20" providerId="ADAL" clId="{252BB34F-B9D4-4BE7-885B-8FC7DA5B2B2C}" dt="2025-04-01T21:00:14.317" v="2" actId="22"/>
          <ac:spMkLst>
            <pc:docMk/>
            <pc:sldMk cId="2407286003" sldId="256"/>
            <ac:spMk id="7" creationId="{FDD73771-13C9-6CDA-A802-6084B408A892}"/>
          </ac:spMkLst>
        </pc:spChg>
      </pc:sldChg>
      <pc:sldChg chg="add">
        <pc:chgData name="Dylan Breger" userId="9b3da09f-10fe-42ec-9aa5-9fa2a3e9cc20" providerId="ADAL" clId="{252BB34F-B9D4-4BE7-885B-8FC7DA5B2B2C}" dt="2025-04-01T21:00:18.317" v="3"/>
        <pc:sldMkLst>
          <pc:docMk/>
          <pc:sldMk cId="753606721" sldId="2147376647"/>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6527635680438855E-2"/>
          <c:y val="0"/>
          <c:w val="0.88790584225026903"/>
          <c:h val="1"/>
        </c:manualLayout>
      </c:layout>
      <c:pieChart>
        <c:varyColors val="1"/>
        <c:ser>
          <c:idx val="0"/>
          <c:order val="0"/>
          <c:tx>
            <c:strRef>
              <c:f>Sheet1!$B$1</c:f>
              <c:strCache>
                <c:ptCount val="1"/>
                <c:pt idx="0">
                  <c:v>Column1</c:v>
                </c:pt>
              </c:strCache>
            </c:strRef>
          </c:tx>
          <c:dPt>
            <c:idx val="0"/>
            <c:bubble3D val="0"/>
            <c:spPr>
              <a:solidFill>
                <a:srgbClr val="ED3C8D"/>
              </a:solidFill>
              <a:ln w="19050">
                <a:solidFill>
                  <a:schemeClr val="lt1"/>
                </a:solidFill>
              </a:ln>
              <a:effectLst/>
            </c:spPr>
            <c:extLst>
              <c:ext xmlns:c16="http://schemas.microsoft.com/office/drawing/2014/chart" uri="{C3380CC4-5D6E-409C-BE32-E72D297353CC}">
                <c16:uniqueId val="{00000003-A12C-4A10-B657-245F487172BA}"/>
              </c:ext>
            </c:extLst>
          </c:dPt>
          <c:dPt>
            <c:idx val="1"/>
            <c:bubble3D val="0"/>
            <c:spPr>
              <a:solidFill>
                <a:srgbClr val="A343FF"/>
              </a:solidFill>
              <a:ln w="19050">
                <a:solidFill>
                  <a:schemeClr val="lt1"/>
                </a:solidFill>
              </a:ln>
              <a:effectLst/>
            </c:spPr>
            <c:extLst>
              <c:ext xmlns:c16="http://schemas.microsoft.com/office/drawing/2014/chart" uri="{C3380CC4-5D6E-409C-BE32-E72D297353CC}">
                <c16:uniqueId val="{00000001-A12C-4A10-B657-245F487172BA}"/>
              </c:ext>
            </c:extLst>
          </c:dPt>
          <c:dPt>
            <c:idx val="2"/>
            <c:bubble3D val="0"/>
            <c:spPr>
              <a:solidFill>
                <a:srgbClr val="00BFF2"/>
              </a:solidFill>
              <a:ln w="19050">
                <a:solidFill>
                  <a:schemeClr val="lt1"/>
                </a:solidFill>
              </a:ln>
              <a:effectLst/>
            </c:spPr>
            <c:extLst>
              <c:ext xmlns:c16="http://schemas.microsoft.com/office/drawing/2014/chart" uri="{C3380CC4-5D6E-409C-BE32-E72D297353CC}">
                <c16:uniqueId val="{00000002-A12C-4A10-B657-245F487172BA}"/>
              </c:ext>
            </c:extLst>
          </c:dPt>
          <c:dPt>
            <c:idx val="3"/>
            <c:bubble3D val="0"/>
            <c:spPr>
              <a:solidFill>
                <a:srgbClr val="4EBEA4"/>
              </a:solidFill>
              <a:ln w="19050">
                <a:solidFill>
                  <a:schemeClr val="lt1"/>
                </a:solidFill>
              </a:ln>
              <a:effectLst/>
            </c:spPr>
            <c:extLst>
              <c:ext xmlns:c16="http://schemas.microsoft.com/office/drawing/2014/chart" uri="{C3380CC4-5D6E-409C-BE32-E72D297353CC}">
                <c16:uniqueId val="{00000007-78BA-460A-85A9-2ED6E3B1915E}"/>
              </c:ext>
            </c:extLst>
          </c:dPt>
          <c:dLbls>
            <c:dLbl>
              <c:idx val="0"/>
              <c:layout>
                <c:manualLayout>
                  <c:x val="-8.0587143818852142E-3"/>
                  <c:y val="5.5990401416016002E-2"/>
                </c:manualLayout>
              </c:layout>
              <c:tx>
                <c:rich>
                  <a:bodyPr rot="0" spcFirstLastPara="1" vertOverflow="ellipsis" vert="horz" wrap="square" lIns="38100" tIns="19050" rIns="38100" bIns="19050" anchor="ctr" anchorCtr="1">
                    <a:noAutofit/>
                  </a:bodyPr>
                  <a:lstStyle/>
                  <a:p>
                    <a:pPr>
                      <a:defRPr sz="1600" b="0" i="0" u="none" strike="noStrike" kern="1200" baseline="0">
                        <a:solidFill>
                          <a:schemeClr val="bg1"/>
                        </a:solidFill>
                        <a:latin typeface="Helvetica" pitchFamily="2" charset="0"/>
                        <a:ea typeface="+mn-ea"/>
                        <a:cs typeface="+mn-cs"/>
                      </a:defRPr>
                    </a:pPr>
                    <a:fld id="{D435239D-3E1F-40DF-9718-E1152767E9E6}" type="CATEGORYNAME">
                      <a:rPr lang="en-US" sz="1400" b="1" u="sng">
                        <a:solidFill>
                          <a:schemeClr val="bg1"/>
                        </a:solidFill>
                      </a:rPr>
                      <a:pPr>
                        <a:defRPr sz="1600">
                          <a:solidFill>
                            <a:schemeClr val="bg1"/>
                          </a:solidFill>
                          <a:latin typeface="Helvetica" pitchFamily="2" charset="0"/>
                        </a:defRPr>
                      </a:pPr>
                      <a:t>[CATEGORY NAME]</a:t>
                    </a:fld>
                    <a:endParaRPr lang="en-US" sz="1400" b="1" u="sng" baseline="0">
                      <a:solidFill>
                        <a:schemeClr val="bg1"/>
                      </a:solidFill>
                    </a:endParaRPr>
                  </a:p>
                  <a:p>
                    <a:pPr>
                      <a:defRPr sz="1600">
                        <a:solidFill>
                          <a:schemeClr val="bg1"/>
                        </a:solidFill>
                        <a:latin typeface="Helvetica" pitchFamily="2" charset="0"/>
                      </a:defRPr>
                    </a:pPr>
                    <a:r>
                      <a:rPr lang="en-US" sz="1800" b="1">
                        <a:solidFill>
                          <a:schemeClr val="bg1"/>
                        </a:solidFill>
                      </a:rPr>
                      <a:t>$36.1B</a:t>
                    </a:r>
                    <a:br>
                      <a:rPr lang="en-US" sz="2800" b="1">
                        <a:solidFill>
                          <a:schemeClr val="bg1"/>
                        </a:solidFill>
                      </a:rPr>
                    </a:br>
                    <a:r>
                      <a:rPr lang="en-US" sz="1400" b="0">
                        <a:solidFill>
                          <a:schemeClr val="bg1"/>
                        </a:solidFill>
                      </a:rPr>
                      <a:t>(</a:t>
                    </a:r>
                    <a:fld id="{CAA02870-6D34-4FCA-8B40-8A9691D3EBB3}" type="VALUE">
                      <a:rPr lang="en-US" sz="1400" b="0" smtClean="0">
                        <a:solidFill>
                          <a:schemeClr val="bg1"/>
                        </a:solidFill>
                      </a:rPr>
                      <a:pPr>
                        <a:defRPr sz="1600">
                          <a:solidFill>
                            <a:schemeClr val="bg1"/>
                          </a:solidFill>
                          <a:latin typeface="Helvetica" pitchFamily="2" charset="0"/>
                        </a:defRPr>
                      </a:pPr>
                      <a:t>[VALUE]</a:t>
                    </a:fld>
                    <a:r>
                      <a:rPr lang="en-US" sz="1400" b="0">
                        <a:solidFill>
                          <a:schemeClr val="bg1"/>
                        </a:solidFill>
                      </a:rPr>
                      <a:t>)</a:t>
                    </a:r>
                  </a:p>
                </c:rich>
              </c:tx>
              <c:spPr>
                <a:noFill/>
                <a:ln>
                  <a:noFill/>
                </a:ln>
                <a:effectLst/>
              </c:spPr>
              <c:txPr>
                <a:bodyPr rot="0" spcFirstLastPara="1" vertOverflow="ellipsis" vert="horz" wrap="square" lIns="38100" tIns="19050" rIns="38100" bIns="19050" anchor="ctr" anchorCtr="1">
                  <a:noAutofit/>
                </a:bodyPr>
                <a:lstStyle/>
                <a:p>
                  <a:pPr>
                    <a:defRPr sz="1600" b="0" i="0" u="none" strike="noStrike" kern="1200" baseline="0">
                      <a:solidFill>
                        <a:schemeClr val="bg1"/>
                      </a:solidFill>
                      <a:latin typeface="Helvetica" pitchFamily="2" charset="0"/>
                      <a:ea typeface="+mn-ea"/>
                      <a:cs typeface="+mn-cs"/>
                    </a:defRPr>
                  </a:pPr>
                  <a:endParaRPr lang="en-US"/>
                </a:p>
              </c:txPr>
              <c:showLegendKey val="0"/>
              <c:showVal val="1"/>
              <c:showCatName val="1"/>
              <c:showSerName val="0"/>
              <c:showPercent val="0"/>
              <c:showBubbleSize val="0"/>
              <c:separator>
</c:separator>
              <c:extLst>
                <c:ext xmlns:c15="http://schemas.microsoft.com/office/drawing/2012/chart" uri="{CE6537A1-D6FC-4f65-9D91-7224C49458BB}">
                  <c15:layout>
                    <c:manualLayout>
                      <c:w val="0.36294997338874824"/>
                      <c:h val="0.24404646061585025"/>
                    </c:manualLayout>
                  </c15:layout>
                  <c15:dlblFieldTable/>
                  <c15:showDataLabelsRange val="0"/>
                </c:ext>
                <c:ext xmlns:c16="http://schemas.microsoft.com/office/drawing/2014/chart" uri="{C3380CC4-5D6E-409C-BE32-E72D297353CC}">
                  <c16:uniqueId val="{00000003-A12C-4A10-B657-245F487172BA}"/>
                </c:ext>
              </c:extLst>
            </c:dLbl>
            <c:dLbl>
              <c:idx val="1"/>
              <c:layout>
                <c:manualLayout>
                  <c:x val="9.1331133408225379E-2"/>
                  <c:y val="-0.31617838974759011"/>
                </c:manualLayout>
              </c:layout>
              <c:tx>
                <c:rich>
                  <a:bodyPr rot="0" spcFirstLastPara="1" vertOverflow="ellipsis" vert="horz" wrap="square" lIns="38100" tIns="19050" rIns="38100" bIns="19050" anchor="ctr" anchorCtr="1">
                    <a:noAutofit/>
                  </a:bodyPr>
                  <a:lstStyle/>
                  <a:p>
                    <a:pPr>
                      <a:defRPr sz="1600" b="0" i="0" u="none" strike="noStrike" kern="1200" baseline="0">
                        <a:solidFill>
                          <a:schemeClr val="bg1"/>
                        </a:solidFill>
                        <a:latin typeface="Helvetica" pitchFamily="2" charset="0"/>
                        <a:ea typeface="+mn-ea"/>
                        <a:cs typeface="+mn-cs"/>
                      </a:defRPr>
                    </a:pPr>
                    <a:fld id="{8E813A71-E5C6-4AAF-B10B-5D7F577905D0}" type="CATEGORYNAME">
                      <a:rPr lang="en-US" sz="1400" b="1" u="sng">
                        <a:solidFill>
                          <a:schemeClr val="bg1"/>
                        </a:solidFill>
                      </a:rPr>
                      <a:pPr>
                        <a:defRPr sz="1600">
                          <a:solidFill>
                            <a:schemeClr val="bg1"/>
                          </a:solidFill>
                          <a:latin typeface="Helvetica" pitchFamily="2" charset="0"/>
                        </a:defRPr>
                      </a:pPr>
                      <a:t>[CATEGORY NAME]</a:t>
                    </a:fld>
                    <a:endParaRPr lang="en-US" sz="1400" b="1" u="sng" baseline="0">
                      <a:solidFill>
                        <a:schemeClr val="bg1"/>
                      </a:solidFill>
                    </a:endParaRPr>
                  </a:p>
                  <a:p>
                    <a:pPr>
                      <a:defRPr sz="1600">
                        <a:solidFill>
                          <a:schemeClr val="bg1"/>
                        </a:solidFill>
                        <a:latin typeface="Helvetica" pitchFamily="2" charset="0"/>
                      </a:defRPr>
                    </a:pPr>
                    <a:r>
                      <a:rPr lang="en-US" sz="1800" b="1">
                        <a:solidFill>
                          <a:schemeClr val="bg1"/>
                        </a:solidFill>
                      </a:rPr>
                      <a:t>$184.8B</a:t>
                    </a:r>
                  </a:p>
                  <a:p>
                    <a:pPr>
                      <a:defRPr sz="1600">
                        <a:solidFill>
                          <a:schemeClr val="bg1"/>
                        </a:solidFill>
                        <a:latin typeface="Helvetica" pitchFamily="2" charset="0"/>
                      </a:defRPr>
                    </a:pPr>
                    <a:r>
                      <a:rPr lang="en-US" sz="1400" b="0">
                        <a:solidFill>
                          <a:schemeClr val="bg1"/>
                        </a:solidFill>
                      </a:rPr>
                      <a:t>(</a:t>
                    </a:r>
                    <a:fld id="{1C0BCFDE-A804-4185-BBBF-C1EA0E0F4B5F}" type="VALUE">
                      <a:rPr lang="en-US" sz="1400" b="0" smtClean="0">
                        <a:solidFill>
                          <a:schemeClr val="bg1"/>
                        </a:solidFill>
                      </a:rPr>
                      <a:pPr>
                        <a:defRPr sz="1600">
                          <a:solidFill>
                            <a:schemeClr val="bg1"/>
                          </a:solidFill>
                          <a:latin typeface="Helvetica" pitchFamily="2" charset="0"/>
                        </a:defRPr>
                      </a:pPr>
                      <a:t>[VALUE]</a:t>
                    </a:fld>
                    <a:r>
                      <a:rPr lang="en-US" sz="1400" b="0">
                        <a:solidFill>
                          <a:schemeClr val="bg1"/>
                        </a:solidFill>
                      </a:rPr>
                      <a:t>)</a:t>
                    </a:r>
                  </a:p>
                </c:rich>
              </c:tx>
              <c:spPr>
                <a:noFill/>
                <a:ln>
                  <a:noFill/>
                </a:ln>
                <a:effectLst/>
              </c:spPr>
              <c:txPr>
                <a:bodyPr rot="0" spcFirstLastPara="1" vertOverflow="ellipsis" vert="horz" wrap="square" lIns="38100" tIns="19050" rIns="38100" bIns="19050" anchor="ctr" anchorCtr="1">
                  <a:noAutofit/>
                </a:bodyPr>
                <a:lstStyle/>
                <a:p>
                  <a:pPr>
                    <a:defRPr sz="1600" b="0" i="0" u="none" strike="noStrike" kern="1200" baseline="0">
                      <a:solidFill>
                        <a:schemeClr val="bg1"/>
                      </a:solidFill>
                      <a:latin typeface="Helvetica" pitchFamily="2" charset="0"/>
                      <a:ea typeface="+mn-ea"/>
                      <a:cs typeface="+mn-cs"/>
                    </a:defRPr>
                  </a:pPr>
                  <a:endParaRPr lang="en-US"/>
                </a:p>
              </c:txPr>
              <c:showLegendKey val="0"/>
              <c:showVal val="1"/>
              <c:showCatName val="1"/>
              <c:showSerName val="0"/>
              <c:showPercent val="0"/>
              <c:showBubbleSize val="0"/>
              <c:separator>
</c:separator>
              <c:extLst>
                <c:ext xmlns:c15="http://schemas.microsoft.com/office/drawing/2012/chart" uri="{CE6537A1-D6FC-4f65-9D91-7224C49458BB}">
                  <c15:layout>
                    <c:manualLayout>
                      <c:w val="0.46739494127866321"/>
                      <c:h val="0.34182095507048516"/>
                    </c:manualLayout>
                  </c15:layout>
                  <c15:dlblFieldTable/>
                  <c15:showDataLabelsRange val="0"/>
                </c:ext>
                <c:ext xmlns:c16="http://schemas.microsoft.com/office/drawing/2014/chart" uri="{C3380CC4-5D6E-409C-BE32-E72D297353CC}">
                  <c16:uniqueId val="{00000001-A12C-4A10-B657-245F487172BA}"/>
                </c:ext>
              </c:extLst>
            </c:dLbl>
            <c:dLbl>
              <c:idx val="2"/>
              <c:layout>
                <c:manualLayout>
                  <c:x val="-7.630946886807087E-2"/>
                  <c:y val="-2.7198129539658292E-2"/>
                </c:manualLayout>
              </c:layout>
              <c:tx>
                <c:rich>
                  <a:bodyPr rot="0" spcFirstLastPara="1" vertOverflow="ellipsis" vert="horz" wrap="square" lIns="38100" tIns="19050" rIns="38100" bIns="19050" anchor="ctr" anchorCtr="1">
                    <a:noAutofit/>
                  </a:bodyPr>
                  <a:lstStyle/>
                  <a:p>
                    <a:pPr>
                      <a:defRPr sz="1600" b="0" i="0" u="none" strike="noStrike" kern="1200" baseline="0">
                        <a:solidFill>
                          <a:srgbClr val="1B1464"/>
                        </a:solidFill>
                        <a:latin typeface="Helvetica" pitchFamily="2" charset="0"/>
                        <a:ea typeface="+mn-ea"/>
                        <a:cs typeface="+mn-cs"/>
                      </a:defRPr>
                    </a:pPr>
                    <a:r>
                      <a:rPr lang="en-US" sz="1100" b="1" u="sng">
                        <a:solidFill>
                          <a:srgbClr val="1F1A62"/>
                        </a:solidFill>
                      </a:rPr>
                      <a:t>‘Other’</a:t>
                    </a:r>
                    <a:r>
                      <a:rPr lang="en-US" sz="1200" baseline="0"/>
                      <a:t>
</a:t>
                    </a:r>
                    <a:r>
                      <a:rPr lang="en-US" sz="1200" b="1" baseline="0"/>
                      <a:t>$13.3B</a:t>
                    </a:r>
                    <a:endParaRPr lang="en-US" sz="1100" b="1" baseline="0"/>
                  </a:p>
                  <a:p>
                    <a:pPr>
                      <a:defRPr sz="1600">
                        <a:solidFill>
                          <a:srgbClr val="1B1464"/>
                        </a:solidFill>
                        <a:latin typeface="Helvetica" pitchFamily="2" charset="0"/>
                      </a:defRPr>
                    </a:pPr>
                    <a:r>
                      <a:rPr lang="en-US" sz="1100" baseline="0"/>
                      <a:t>(</a:t>
                    </a:r>
                    <a:fld id="{C2A7C6CB-ABC8-437C-A470-4AD1233E25BC}" type="VALUE">
                      <a:rPr lang="en-US" sz="1100" baseline="0" smtClean="0"/>
                      <a:pPr>
                        <a:defRPr sz="1600">
                          <a:solidFill>
                            <a:srgbClr val="1B1464"/>
                          </a:solidFill>
                          <a:latin typeface="Helvetica" pitchFamily="2" charset="0"/>
                        </a:defRPr>
                      </a:pPr>
                      <a:t>[VALUE]</a:t>
                    </a:fld>
                    <a:r>
                      <a:rPr lang="en-US" sz="1100" baseline="0"/>
                      <a:t>)</a:t>
                    </a:r>
                  </a:p>
                </c:rich>
              </c:tx>
              <c:spPr>
                <a:noFill/>
                <a:ln>
                  <a:noFill/>
                </a:ln>
                <a:effectLst/>
              </c:spPr>
              <c:txPr>
                <a:bodyPr rot="0" spcFirstLastPara="1" vertOverflow="ellipsis" vert="horz" wrap="square" lIns="38100" tIns="19050" rIns="38100" bIns="19050" anchor="ctr" anchorCtr="1">
                  <a:noAutofit/>
                </a:bodyPr>
                <a:lstStyle/>
                <a:p>
                  <a:pPr>
                    <a:defRPr sz="1600" b="0" i="0" u="none" strike="noStrike" kern="1200" baseline="0">
                      <a:solidFill>
                        <a:srgbClr val="1B1464"/>
                      </a:solidFill>
                      <a:latin typeface="Helvetica" pitchFamily="2" charset="0"/>
                      <a:ea typeface="+mn-ea"/>
                      <a:cs typeface="+mn-cs"/>
                    </a:defRPr>
                  </a:pPr>
                  <a:endParaRPr lang="en-US"/>
                </a:p>
              </c:txPr>
              <c:showLegendKey val="0"/>
              <c:showVal val="1"/>
              <c:showCatName val="1"/>
              <c:showSerName val="0"/>
              <c:showPercent val="0"/>
              <c:showBubbleSize val="0"/>
              <c:separator>
</c:separator>
              <c:extLst>
                <c:ext xmlns:c15="http://schemas.microsoft.com/office/drawing/2012/chart" uri="{CE6537A1-D6FC-4f65-9D91-7224C49458BB}">
                  <c15:layout>
                    <c:manualLayout>
                      <c:w val="0.244242760248914"/>
                      <c:h val="0.20143614690309408"/>
                    </c:manualLayout>
                  </c15:layout>
                  <c15:dlblFieldTable/>
                  <c15:showDataLabelsRange val="0"/>
                </c:ext>
                <c:ext xmlns:c16="http://schemas.microsoft.com/office/drawing/2014/chart" uri="{C3380CC4-5D6E-409C-BE32-E72D297353CC}">
                  <c16:uniqueId val="{00000002-A12C-4A10-B657-245F487172BA}"/>
                </c:ext>
              </c:extLst>
            </c:dLbl>
            <c:dLbl>
              <c:idx val="3"/>
              <c:layout>
                <c:manualLayout>
                  <c:x val="-0.10614792713023476"/>
                  <c:y val="0.14894870930687334"/>
                </c:manualLayout>
              </c:layout>
              <c:tx>
                <c:rich>
                  <a:bodyPr rot="0" spcFirstLastPara="1" vertOverflow="ellipsis" vert="horz" wrap="square" lIns="38100" tIns="19050" rIns="38100" bIns="19050" anchor="ctr" anchorCtr="1">
                    <a:noAutofit/>
                  </a:bodyPr>
                  <a:lstStyle/>
                  <a:p>
                    <a:pPr>
                      <a:defRPr sz="1050" b="0" i="0" u="none" strike="noStrike" kern="1200" baseline="0">
                        <a:solidFill>
                          <a:srgbClr val="1B1464"/>
                        </a:solidFill>
                        <a:latin typeface="Helvetica" pitchFamily="2" charset="0"/>
                        <a:ea typeface="+mn-ea"/>
                        <a:cs typeface="+mn-cs"/>
                      </a:defRPr>
                    </a:pPr>
                    <a:fld id="{78B1704A-17E4-437C-84A9-65D81541B598}" type="CATEGORYNAME">
                      <a:rPr lang="en-US" sz="1100" b="1" u="sng"/>
                      <a:pPr>
                        <a:defRPr sz="1050">
                          <a:solidFill>
                            <a:srgbClr val="1B1464"/>
                          </a:solidFill>
                          <a:latin typeface="Helvetica" pitchFamily="2" charset="0"/>
                        </a:defRPr>
                      </a:pPr>
                      <a:t>[CATEGORY NAME]</a:t>
                    </a:fld>
                    <a:endParaRPr lang="en-US" sz="1050" b="1" u="sng" baseline="0"/>
                  </a:p>
                  <a:p>
                    <a:pPr>
                      <a:defRPr sz="1050">
                        <a:solidFill>
                          <a:srgbClr val="1B1464"/>
                        </a:solidFill>
                        <a:latin typeface="Helvetica" pitchFamily="2" charset="0"/>
                      </a:defRPr>
                    </a:pPr>
                    <a:r>
                      <a:rPr lang="en-US" sz="1200" b="1"/>
                      <a:t>$30.4B</a:t>
                    </a:r>
                  </a:p>
                  <a:p>
                    <a:pPr>
                      <a:defRPr sz="1050">
                        <a:solidFill>
                          <a:srgbClr val="1B1464"/>
                        </a:solidFill>
                        <a:latin typeface="Helvetica" pitchFamily="2" charset="0"/>
                      </a:defRPr>
                    </a:pPr>
                    <a:r>
                      <a:rPr lang="en-US" sz="1100" b="0"/>
                      <a:t>(</a:t>
                    </a:r>
                    <a:fld id="{A8FD5DD4-A7BA-4783-A856-7CE0665C0183}" type="VALUE">
                      <a:rPr lang="en-US" sz="1100" b="0" smtClean="0"/>
                      <a:pPr>
                        <a:defRPr sz="1050">
                          <a:solidFill>
                            <a:srgbClr val="1B1464"/>
                          </a:solidFill>
                          <a:latin typeface="Helvetica" pitchFamily="2" charset="0"/>
                        </a:defRPr>
                      </a:pPr>
                      <a:t>[VALUE]</a:t>
                    </a:fld>
                    <a:r>
                      <a:rPr lang="en-US" sz="1100" b="0"/>
                      <a:t>)</a:t>
                    </a:r>
                  </a:p>
                </c:rich>
              </c:tx>
              <c:spPr>
                <a:noFill/>
                <a:ln>
                  <a:noFill/>
                </a:ln>
                <a:effectLst/>
              </c:spPr>
              <c:txPr>
                <a:bodyPr rot="0" spcFirstLastPara="1" vertOverflow="ellipsis" vert="horz" wrap="square" lIns="38100" tIns="19050" rIns="38100" bIns="19050" anchor="ctr" anchorCtr="1">
                  <a:noAutofit/>
                </a:bodyPr>
                <a:lstStyle/>
                <a:p>
                  <a:pPr>
                    <a:defRPr sz="1050" b="0" i="0" u="none" strike="noStrike" kern="1200" baseline="0">
                      <a:solidFill>
                        <a:srgbClr val="1B1464"/>
                      </a:solidFill>
                      <a:latin typeface="Helvetica" pitchFamily="2" charset="0"/>
                      <a:ea typeface="+mn-ea"/>
                      <a:cs typeface="+mn-cs"/>
                    </a:defRPr>
                  </a:pPr>
                  <a:endParaRPr lang="en-US"/>
                </a:p>
              </c:txPr>
              <c:showLegendKey val="0"/>
              <c:showVal val="1"/>
              <c:showCatName val="1"/>
              <c:showSerName val="0"/>
              <c:showPercent val="0"/>
              <c:showBubbleSize val="0"/>
              <c:separator>
</c:separator>
              <c:extLst>
                <c:ext xmlns:c15="http://schemas.microsoft.com/office/drawing/2012/chart" uri="{CE6537A1-D6FC-4f65-9D91-7224C49458BB}">
                  <c15:layout>
                    <c:manualLayout>
                      <c:w val="0.29917355371900828"/>
                      <c:h val="0.20381570000563892"/>
                    </c:manualLayout>
                  </c15:layout>
                  <c15:dlblFieldTable/>
                  <c15:showDataLabelsRange val="0"/>
                </c:ext>
                <c:ext xmlns:c16="http://schemas.microsoft.com/office/drawing/2014/chart" uri="{C3380CC4-5D6E-409C-BE32-E72D297353CC}">
                  <c16:uniqueId val="{00000007-78BA-460A-85A9-2ED6E3B1915E}"/>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rgbClr val="1B1464"/>
                    </a:solidFill>
                    <a:latin typeface="Helvetica" pitchFamily="2" charset="0"/>
                    <a:ea typeface="+mn-ea"/>
                    <a:cs typeface="+mn-cs"/>
                  </a:defRPr>
                </a:pPr>
                <a:endParaRPr lang="en-US"/>
              </a:p>
            </c:txPr>
            <c:showLegendKey val="0"/>
            <c:showVal val="1"/>
            <c:showCatName val="1"/>
            <c:showSerName val="0"/>
            <c:showPercent val="0"/>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4"/>
                <c:pt idx="0">
                  <c:v>YouTube Ads</c:v>
                </c:pt>
                <c:pt idx="1">
                  <c:v>Google Search</c:v>
                </c:pt>
                <c:pt idx="2">
                  <c:v>Other</c:v>
                </c:pt>
                <c:pt idx="3">
                  <c:v>Google Network</c:v>
                </c:pt>
              </c:strCache>
            </c:strRef>
          </c:cat>
          <c:val>
            <c:numRef>
              <c:f>Sheet1!$B$2:$B$5</c:f>
              <c:numCache>
                <c:formatCode>0%</c:formatCode>
                <c:ptCount val="4"/>
                <c:pt idx="0">
                  <c:v>0.14000000000000001</c:v>
                </c:pt>
                <c:pt idx="1">
                  <c:v>0.7</c:v>
                </c:pt>
                <c:pt idx="2">
                  <c:v>0.05</c:v>
                </c:pt>
                <c:pt idx="3">
                  <c:v>0.11</c:v>
                </c:pt>
              </c:numCache>
            </c:numRef>
          </c:val>
          <c:extLst>
            <c:ext xmlns:c16="http://schemas.microsoft.com/office/drawing/2014/chart" uri="{C3380CC4-5D6E-409C-BE32-E72D297353CC}">
              <c16:uniqueId val="{00000000-A12C-4A10-B657-245F487172BA}"/>
            </c:ext>
          </c:extLst>
        </c:ser>
        <c:dLbls>
          <c:showLegendKey val="0"/>
          <c:showVal val="0"/>
          <c:showCatName val="0"/>
          <c:showSerName val="0"/>
          <c:showPercent val="0"/>
          <c:showBubbleSize val="0"/>
          <c:showLeaderLines val="1"/>
        </c:dLbls>
        <c:firstSliceAng val="58"/>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6527635680438855E-2"/>
          <c:y val="0"/>
          <c:w val="0.88790584225026903"/>
          <c:h val="1"/>
        </c:manualLayout>
      </c:layout>
      <c:pieChart>
        <c:varyColors val="1"/>
        <c:ser>
          <c:idx val="0"/>
          <c:order val="0"/>
          <c:tx>
            <c:strRef>
              <c:f>Sheet1!$B$1</c:f>
              <c:strCache>
                <c:ptCount val="1"/>
                <c:pt idx="0">
                  <c:v>Column1</c:v>
                </c:pt>
              </c:strCache>
            </c:strRef>
          </c:tx>
          <c:dPt>
            <c:idx val="0"/>
            <c:bubble3D val="0"/>
            <c:spPr>
              <a:solidFill>
                <a:srgbClr val="1F1A62"/>
              </a:solidFill>
              <a:ln w="19050">
                <a:solidFill>
                  <a:schemeClr val="lt1"/>
                </a:solidFill>
              </a:ln>
              <a:effectLst/>
            </c:spPr>
            <c:extLst>
              <c:ext xmlns:c16="http://schemas.microsoft.com/office/drawing/2014/chart" uri="{C3380CC4-5D6E-409C-BE32-E72D297353CC}">
                <c16:uniqueId val="{00000001-3B0B-4263-AC07-0BE3B283D270}"/>
              </c:ext>
            </c:extLst>
          </c:dPt>
          <c:dPt>
            <c:idx val="1"/>
            <c:bubble3D val="0"/>
            <c:spPr>
              <a:solidFill>
                <a:srgbClr val="1F1A62"/>
              </a:solidFill>
              <a:ln w="19050">
                <a:solidFill>
                  <a:schemeClr val="lt1"/>
                </a:solidFill>
              </a:ln>
              <a:effectLst/>
            </c:spPr>
            <c:extLst>
              <c:ext xmlns:c16="http://schemas.microsoft.com/office/drawing/2014/chart" uri="{C3380CC4-5D6E-409C-BE32-E72D297353CC}">
                <c16:uniqueId val="{00000003-3B0B-4263-AC07-0BE3B283D270}"/>
              </c:ext>
            </c:extLst>
          </c:dPt>
          <c:dPt>
            <c:idx val="2"/>
            <c:bubble3D val="0"/>
            <c:spPr>
              <a:solidFill>
                <a:srgbClr val="FFE600"/>
              </a:solidFill>
              <a:ln w="19050">
                <a:solidFill>
                  <a:schemeClr val="lt1"/>
                </a:solidFill>
              </a:ln>
              <a:effectLst/>
            </c:spPr>
            <c:extLst>
              <c:ext xmlns:c16="http://schemas.microsoft.com/office/drawing/2014/chart" uri="{C3380CC4-5D6E-409C-BE32-E72D297353CC}">
                <c16:uniqueId val="{00000005-3B0B-4263-AC07-0BE3B283D270}"/>
              </c:ext>
            </c:extLst>
          </c:dPt>
          <c:dPt>
            <c:idx val="3"/>
            <c:bubble3D val="0"/>
            <c:spPr>
              <a:solidFill>
                <a:srgbClr val="FFE600"/>
              </a:solidFill>
              <a:ln w="19050">
                <a:solidFill>
                  <a:schemeClr val="lt1"/>
                </a:solidFill>
              </a:ln>
              <a:effectLst/>
            </c:spPr>
            <c:extLst>
              <c:ext xmlns:c16="http://schemas.microsoft.com/office/drawing/2014/chart" uri="{C3380CC4-5D6E-409C-BE32-E72D297353CC}">
                <c16:uniqueId val="{00000007-3B0B-4263-AC07-0BE3B283D270}"/>
              </c:ext>
            </c:extLst>
          </c:dPt>
          <c:dLbls>
            <c:dLbl>
              <c:idx val="0"/>
              <c:delete val="1"/>
              <c:extLst>
                <c:ext xmlns:c15="http://schemas.microsoft.com/office/drawing/2012/chart" uri="{CE6537A1-D6FC-4f65-9D91-7224C49458BB}">
                  <c15:layout>
                    <c:manualLayout>
                      <c:w val="0.36294997338874824"/>
                      <c:h val="0.24404646061585025"/>
                    </c:manualLayout>
                  </c15:layout>
                </c:ext>
                <c:ext xmlns:c16="http://schemas.microsoft.com/office/drawing/2014/chart" uri="{C3380CC4-5D6E-409C-BE32-E72D297353CC}">
                  <c16:uniqueId val="{00000001-3B0B-4263-AC07-0BE3B283D270}"/>
                </c:ext>
              </c:extLst>
            </c:dLbl>
            <c:dLbl>
              <c:idx val="1"/>
              <c:layout>
                <c:manualLayout>
                  <c:x val="0.15824105486451989"/>
                  <c:y val="-6.3927294162154077E-2"/>
                </c:manualLayout>
              </c:layout>
              <c:tx>
                <c:rich>
                  <a:bodyPr rot="0" spcFirstLastPara="1" vertOverflow="ellipsis" vert="horz" wrap="square" lIns="38100" tIns="19050" rIns="38100" bIns="19050" anchor="ctr" anchorCtr="1">
                    <a:noAutofit/>
                  </a:bodyPr>
                  <a:lstStyle/>
                  <a:p>
                    <a:pPr>
                      <a:defRPr sz="1600" b="0" i="0" u="none" strike="noStrike" kern="1200" baseline="0">
                        <a:solidFill>
                          <a:srgbClr val="1F1A62"/>
                        </a:solidFill>
                        <a:latin typeface="Helvetica" pitchFamily="2" charset="0"/>
                        <a:ea typeface="+mn-ea"/>
                        <a:cs typeface="+mn-cs"/>
                      </a:defRPr>
                    </a:pPr>
                    <a:r>
                      <a:rPr lang="en-US" sz="1400" b="1" u="sng" baseline="0">
                        <a:solidFill>
                          <a:srgbClr val="1F1A62"/>
                        </a:solidFill>
                      </a:rPr>
                      <a:t>Confirmed Google Platforms</a:t>
                    </a:r>
                  </a:p>
                  <a:p>
                    <a:pPr>
                      <a:defRPr sz="1600">
                        <a:solidFill>
                          <a:srgbClr val="1F1A62"/>
                        </a:solidFill>
                        <a:latin typeface="Helvetica" pitchFamily="2" charset="0"/>
                      </a:defRPr>
                    </a:pPr>
                    <a:r>
                      <a:rPr lang="en-US" sz="1100" b="0" u="none" baseline="0">
                        <a:solidFill>
                          <a:srgbClr val="1F1A62"/>
                        </a:solidFill>
                      </a:rPr>
                      <a:t>(Google Search + YouTube)</a:t>
                    </a:r>
                  </a:p>
                  <a:p>
                    <a:pPr>
                      <a:defRPr sz="1600">
                        <a:solidFill>
                          <a:srgbClr val="1F1A62"/>
                        </a:solidFill>
                        <a:latin typeface="Helvetica" pitchFamily="2" charset="0"/>
                      </a:defRPr>
                    </a:pPr>
                    <a:r>
                      <a:rPr lang="en-US" sz="1800" b="1">
                        <a:solidFill>
                          <a:srgbClr val="1F1A62"/>
                        </a:solidFill>
                      </a:rPr>
                      <a:t>$221.0B</a:t>
                    </a:r>
                  </a:p>
                  <a:p>
                    <a:pPr>
                      <a:defRPr sz="1600">
                        <a:solidFill>
                          <a:srgbClr val="1F1A62"/>
                        </a:solidFill>
                        <a:latin typeface="Helvetica" pitchFamily="2" charset="0"/>
                      </a:defRPr>
                    </a:pPr>
                    <a:r>
                      <a:rPr lang="en-US" sz="1400" b="0">
                        <a:solidFill>
                          <a:srgbClr val="1F1A62"/>
                        </a:solidFill>
                      </a:rPr>
                      <a:t>(83%)</a:t>
                    </a:r>
                  </a:p>
                </c:rich>
              </c:tx>
              <c:spPr>
                <a:solidFill>
                  <a:schemeClr val="bg1"/>
                </a:solidFill>
                <a:ln>
                  <a:solidFill>
                    <a:srgbClr val="1F1A62"/>
                  </a:solidFill>
                </a:ln>
                <a:effectLst/>
              </c:spPr>
              <c:txPr>
                <a:bodyPr rot="0" spcFirstLastPara="1" vertOverflow="ellipsis" vert="horz" wrap="square" lIns="38100" tIns="19050" rIns="38100" bIns="19050" anchor="ctr" anchorCtr="1">
                  <a:noAutofit/>
                </a:bodyPr>
                <a:lstStyle/>
                <a:p>
                  <a:pPr>
                    <a:defRPr sz="1600" b="0" i="0" u="none" strike="noStrike" kern="1200" baseline="0">
                      <a:solidFill>
                        <a:srgbClr val="1F1A62"/>
                      </a:solidFill>
                      <a:latin typeface="Helvetica" pitchFamily="2" charset="0"/>
                      <a:ea typeface="+mn-ea"/>
                      <a:cs typeface="+mn-cs"/>
                    </a:defRPr>
                  </a:pPr>
                  <a:endParaRPr lang="en-US"/>
                </a:p>
              </c:txPr>
              <c:showLegendKey val="0"/>
              <c:showVal val="1"/>
              <c:showCatName val="1"/>
              <c:showSerName val="0"/>
              <c:showPercent val="0"/>
              <c:showBubbleSize val="0"/>
              <c:separator>
</c:separator>
              <c:extLst>
                <c:ext xmlns:c15="http://schemas.microsoft.com/office/drawing/2012/chart" uri="{CE6537A1-D6FC-4f65-9D91-7224C49458BB}">
                  <c15:layout>
                    <c:manualLayout>
                      <c:w val="0.51451010032184208"/>
                      <c:h val="0.35996574684631977"/>
                    </c:manualLayout>
                  </c15:layout>
                  <c15:showDataLabelsRange val="0"/>
                </c:ext>
                <c:ext xmlns:c16="http://schemas.microsoft.com/office/drawing/2014/chart" uri="{C3380CC4-5D6E-409C-BE32-E72D297353CC}">
                  <c16:uniqueId val="{00000003-3B0B-4263-AC07-0BE3B283D270}"/>
                </c:ext>
              </c:extLst>
            </c:dLbl>
            <c:dLbl>
              <c:idx val="2"/>
              <c:layout>
                <c:manualLayout>
                  <c:x val="-2.1625630790249505E-2"/>
                  <c:y val="6.1682873394119438E-2"/>
                </c:manualLayout>
              </c:layout>
              <c:tx>
                <c:rich>
                  <a:bodyPr rot="0" spcFirstLastPara="1" vertOverflow="ellipsis" vert="horz" wrap="square" lIns="38100" tIns="19050" rIns="38100" bIns="19050" anchor="ctr" anchorCtr="1">
                    <a:noAutofit/>
                  </a:bodyPr>
                  <a:lstStyle/>
                  <a:p>
                    <a:pPr>
                      <a:defRPr sz="1600" b="0" i="0" u="none" strike="noStrike" kern="1200" baseline="0">
                        <a:solidFill>
                          <a:srgbClr val="1B1464"/>
                        </a:solidFill>
                        <a:latin typeface="Helvetica" pitchFamily="2" charset="0"/>
                        <a:ea typeface="+mn-ea"/>
                        <a:cs typeface="+mn-cs"/>
                      </a:defRPr>
                    </a:pPr>
                    <a:r>
                      <a:rPr lang="en-US" sz="1400" b="1" u="sng">
                        <a:solidFill>
                          <a:srgbClr val="1F1A62"/>
                        </a:solidFill>
                      </a:rPr>
                      <a:t>Distribution</a:t>
                    </a:r>
                    <a:r>
                      <a:rPr lang="en-US" sz="1400" b="1" u="sng" baseline="0">
                        <a:solidFill>
                          <a:srgbClr val="1F1A62"/>
                        </a:solidFill>
                      </a:rPr>
                      <a:t> Partners</a:t>
                    </a:r>
                  </a:p>
                  <a:p>
                    <a:pPr>
                      <a:defRPr sz="1600">
                        <a:solidFill>
                          <a:srgbClr val="1B1464"/>
                        </a:solidFill>
                        <a:latin typeface="Helvetica" pitchFamily="2" charset="0"/>
                      </a:defRPr>
                    </a:pPr>
                    <a:r>
                      <a:rPr lang="en-US" sz="1100" b="0" u="none" baseline="0">
                        <a:solidFill>
                          <a:srgbClr val="1F1A62"/>
                        </a:solidFill>
                      </a:rPr>
                      <a:t>(Google Network + ‘Other’)</a:t>
                    </a:r>
                    <a:r>
                      <a:rPr lang="en-US" baseline="0"/>
                      <a:t>
</a:t>
                    </a:r>
                    <a:r>
                      <a:rPr lang="en-US" sz="1800" b="1" baseline="0"/>
                      <a:t>$43.6B</a:t>
                    </a:r>
                    <a:endParaRPr lang="en-US" b="1" baseline="0"/>
                  </a:p>
                  <a:p>
                    <a:pPr>
                      <a:defRPr sz="1600">
                        <a:solidFill>
                          <a:srgbClr val="1B1464"/>
                        </a:solidFill>
                        <a:latin typeface="Helvetica" pitchFamily="2" charset="0"/>
                      </a:defRPr>
                    </a:pPr>
                    <a:r>
                      <a:rPr lang="en-US" sz="1400" baseline="0"/>
                      <a:t>(17%)</a:t>
                    </a:r>
                  </a:p>
                </c:rich>
              </c:tx>
              <c:spPr>
                <a:solidFill>
                  <a:schemeClr val="bg1"/>
                </a:solidFill>
                <a:ln>
                  <a:solidFill>
                    <a:srgbClr val="1F1A62"/>
                  </a:solidFill>
                </a:ln>
                <a:effectLst/>
              </c:spPr>
              <c:txPr>
                <a:bodyPr rot="0" spcFirstLastPara="1" vertOverflow="ellipsis" vert="horz" wrap="square" lIns="38100" tIns="19050" rIns="38100" bIns="19050" anchor="ctr" anchorCtr="1">
                  <a:noAutofit/>
                </a:bodyPr>
                <a:lstStyle/>
                <a:p>
                  <a:pPr>
                    <a:defRPr sz="1600" b="0" i="0" u="none" strike="noStrike" kern="1200" baseline="0">
                      <a:solidFill>
                        <a:srgbClr val="1B1464"/>
                      </a:solidFill>
                      <a:latin typeface="Helvetica" pitchFamily="2" charset="0"/>
                      <a:ea typeface="+mn-ea"/>
                      <a:cs typeface="+mn-cs"/>
                    </a:defRPr>
                  </a:pPr>
                  <a:endParaRPr lang="en-US"/>
                </a:p>
              </c:txPr>
              <c:showLegendKey val="0"/>
              <c:showVal val="1"/>
              <c:showCatName val="1"/>
              <c:showSerName val="0"/>
              <c:showPercent val="0"/>
              <c:showBubbleSize val="0"/>
              <c:separator>
</c:separator>
              <c:extLst>
                <c:ext xmlns:c15="http://schemas.microsoft.com/office/drawing/2012/chart" uri="{CE6537A1-D6FC-4f65-9D91-7224C49458BB}">
                  <c15:layout>
                    <c:manualLayout>
                      <c:w val="0.47687957842220952"/>
                      <c:h val="0.34180072465361938"/>
                    </c:manualLayout>
                  </c15:layout>
                  <c15:showDataLabelsRange val="0"/>
                </c:ext>
                <c:ext xmlns:c16="http://schemas.microsoft.com/office/drawing/2014/chart" uri="{C3380CC4-5D6E-409C-BE32-E72D297353CC}">
                  <c16:uniqueId val="{00000005-3B0B-4263-AC07-0BE3B283D270}"/>
                </c:ext>
              </c:extLst>
            </c:dLbl>
            <c:dLbl>
              <c:idx val="3"/>
              <c:delete val="1"/>
              <c:extLst>
                <c:ext xmlns:c15="http://schemas.microsoft.com/office/drawing/2012/chart" uri="{CE6537A1-D6FC-4f65-9D91-7224C49458BB}">
                  <c15:layout>
                    <c:manualLayout>
                      <c:w val="0.29917355371900828"/>
                      <c:h val="0.20381570000563892"/>
                    </c:manualLayout>
                  </c15:layout>
                </c:ext>
                <c:ext xmlns:c16="http://schemas.microsoft.com/office/drawing/2014/chart" uri="{C3380CC4-5D6E-409C-BE32-E72D297353CC}">
                  <c16:uniqueId val="{00000007-3B0B-4263-AC07-0BE3B283D270}"/>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rgbClr val="1B1464"/>
                    </a:solidFill>
                    <a:latin typeface="Helvetica" pitchFamily="2" charset="0"/>
                    <a:ea typeface="+mn-ea"/>
                    <a:cs typeface="+mn-cs"/>
                  </a:defRPr>
                </a:pPr>
                <a:endParaRPr lang="en-US"/>
              </a:p>
            </c:txPr>
            <c:showLegendKey val="0"/>
            <c:showVal val="1"/>
            <c:showCatName val="1"/>
            <c:showSerName val="0"/>
            <c:showPercent val="0"/>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4"/>
                <c:pt idx="0">
                  <c:v>YouTube Ads</c:v>
                </c:pt>
                <c:pt idx="1">
                  <c:v>Google Search</c:v>
                </c:pt>
                <c:pt idx="2">
                  <c:v>Other</c:v>
                </c:pt>
                <c:pt idx="3">
                  <c:v>Google Network</c:v>
                </c:pt>
              </c:strCache>
            </c:strRef>
          </c:cat>
          <c:val>
            <c:numRef>
              <c:f>Sheet1!$B$2:$B$5</c:f>
              <c:numCache>
                <c:formatCode>0%</c:formatCode>
                <c:ptCount val="4"/>
                <c:pt idx="0">
                  <c:v>0.14000000000000001</c:v>
                </c:pt>
                <c:pt idx="1">
                  <c:v>0.7</c:v>
                </c:pt>
                <c:pt idx="2">
                  <c:v>0.05</c:v>
                </c:pt>
                <c:pt idx="3">
                  <c:v>0.11</c:v>
                </c:pt>
              </c:numCache>
            </c:numRef>
          </c:val>
          <c:extLst>
            <c:ext xmlns:c16="http://schemas.microsoft.com/office/drawing/2014/chart" uri="{C3380CC4-5D6E-409C-BE32-E72D297353CC}">
              <c16:uniqueId val="{00000008-3B0B-4263-AC07-0BE3B283D270}"/>
            </c:ext>
          </c:extLst>
        </c:ser>
        <c:dLbls>
          <c:showLegendKey val="0"/>
          <c:showVal val="0"/>
          <c:showCatName val="0"/>
          <c:showSerName val="0"/>
          <c:showPercent val="0"/>
          <c:showBubbleSize val="0"/>
          <c:showLeaderLines val="1"/>
        </c:dLbls>
        <c:firstSliceAng val="58"/>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F6BAF8-358B-860A-CC28-CB532072EE7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AFFC932-B403-45FD-2132-44F6753FD0D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FBC373D-280D-348F-F0B6-D452F6A05A19}"/>
              </a:ext>
            </a:extLst>
          </p:cNvPr>
          <p:cNvSpPr>
            <a:spLocks noGrp="1"/>
          </p:cNvSpPr>
          <p:nvPr>
            <p:ph type="dt" sz="half" idx="10"/>
          </p:nvPr>
        </p:nvSpPr>
        <p:spPr/>
        <p:txBody>
          <a:bodyPr/>
          <a:lstStyle/>
          <a:p>
            <a:fld id="{399EC7BD-8B9C-4B3D-8697-6EA5B3BFF535}" type="datetimeFigureOut">
              <a:rPr lang="en-US" smtClean="0"/>
              <a:t>4/1/2025</a:t>
            </a:fld>
            <a:endParaRPr lang="en-US"/>
          </a:p>
        </p:txBody>
      </p:sp>
      <p:sp>
        <p:nvSpPr>
          <p:cNvPr id="5" name="Footer Placeholder 4">
            <a:extLst>
              <a:ext uri="{FF2B5EF4-FFF2-40B4-BE49-F238E27FC236}">
                <a16:creationId xmlns:a16="http://schemas.microsoft.com/office/drawing/2014/main" id="{E6FCACD3-07D0-6482-8420-D9BE835AB2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74B808-F177-5117-5208-761F1492E203}"/>
              </a:ext>
            </a:extLst>
          </p:cNvPr>
          <p:cNvSpPr>
            <a:spLocks noGrp="1"/>
          </p:cNvSpPr>
          <p:nvPr>
            <p:ph type="sldNum" sz="quarter" idx="12"/>
          </p:nvPr>
        </p:nvSpPr>
        <p:spPr/>
        <p:txBody>
          <a:bodyPr/>
          <a:lstStyle/>
          <a:p>
            <a:fld id="{F4368C0D-DC20-412D-8587-2E3C123AD9B2}" type="slidenum">
              <a:rPr lang="en-US" smtClean="0"/>
              <a:t>‹#›</a:t>
            </a:fld>
            <a:endParaRPr lang="en-US"/>
          </a:p>
        </p:txBody>
      </p:sp>
    </p:spTree>
    <p:extLst>
      <p:ext uri="{BB962C8B-B14F-4D97-AF65-F5344CB8AC3E}">
        <p14:creationId xmlns:p14="http://schemas.microsoft.com/office/powerpoint/2010/main" val="42414378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6AA0B4-FCC7-3285-9ABA-78D5071884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9081BAB-12F9-5A8D-BF73-5585D8E432D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DBB991-7B7C-902C-4A2D-261E0EAC3DED}"/>
              </a:ext>
            </a:extLst>
          </p:cNvPr>
          <p:cNvSpPr>
            <a:spLocks noGrp="1"/>
          </p:cNvSpPr>
          <p:nvPr>
            <p:ph type="dt" sz="half" idx="10"/>
          </p:nvPr>
        </p:nvSpPr>
        <p:spPr/>
        <p:txBody>
          <a:bodyPr/>
          <a:lstStyle/>
          <a:p>
            <a:fld id="{399EC7BD-8B9C-4B3D-8697-6EA5B3BFF535}" type="datetimeFigureOut">
              <a:rPr lang="en-US" smtClean="0"/>
              <a:t>4/1/2025</a:t>
            </a:fld>
            <a:endParaRPr lang="en-US"/>
          </a:p>
        </p:txBody>
      </p:sp>
      <p:sp>
        <p:nvSpPr>
          <p:cNvPr id="5" name="Footer Placeholder 4">
            <a:extLst>
              <a:ext uri="{FF2B5EF4-FFF2-40B4-BE49-F238E27FC236}">
                <a16:creationId xmlns:a16="http://schemas.microsoft.com/office/drawing/2014/main" id="{52A63549-DDC8-4EED-040D-3350BF9484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EBC896-D949-106E-6134-67091999C43A}"/>
              </a:ext>
            </a:extLst>
          </p:cNvPr>
          <p:cNvSpPr>
            <a:spLocks noGrp="1"/>
          </p:cNvSpPr>
          <p:nvPr>
            <p:ph type="sldNum" sz="quarter" idx="12"/>
          </p:nvPr>
        </p:nvSpPr>
        <p:spPr/>
        <p:txBody>
          <a:bodyPr/>
          <a:lstStyle/>
          <a:p>
            <a:fld id="{F4368C0D-DC20-412D-8587-2E3C123AD9B2}" type="slidenum">
              <a:rPr lang="en-US" smtClean="0"/>
              <a:t>‹#›</a:t>
            </a:fld>
            <a:endParaRPr lang="en-US"/>
          </a:p>
        </p:txBody>
      </p:sp>
    </p:spTree>
    <p:extLst>
      <p:ext uri="{BB962C8B-B14F-4D97-AF65-F5344CB8AC3E}">
        <p14:creationId xmlns:p14="http://schemas.microsoft.com/office/powerpoint/2010/main" val="21217093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7362FEF-249C-E9AA-4DFA-16DC7602621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79A1F0A-76DB-CE65-CDD0-A9CAA353302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A95C991-7F0F-B9E1-1D66-D1A4938ECCFC}"/>
              </a:ext>
            </a:extLst>
          </p:cNvPr>
          <p:cNvSpPr>
            <a:spLocks noGrp="1"/>
          </p:cNvSpPr>
          <p:nvPr>
            <p:ph type="dt" sz="half" idx="10"/>
          </p:nvPr>
        </p:nvSpPr>
        <p:spPr/>
        <p:txBody>
          <a:bodyPr/>
          <a:lstStyle/>
          <a:p>
            <a:fld id="{399EC7BD-8B9C-4B3D-8697-6EA5B3BFF535}" type="datetimeFigureOut">
              <a:rPr lang="en-US" smtClean="0"/>
              <a:t>4/1/2025</a:t>
            </a:fld>
            <a:endParaRPr lang="en-US"/>
          </a:p>
        </p:txBody>
      </p:sp>
      <p:sp>
        <p:nvSpPr>
          <p:cNvPr id="5" name="Footer Placeholder 4">
            <a:extLst>
              <a:ext uri="{FF2B5EF4-FFF2-40B4-BE49-F238E27FC236}">
                <a16:creationId xmlns:a16="http://schemas.microsoft.com/office/drawing/2014/main" id="{A358C3E5-1D00-0820-61DE-F627060F77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F393E4-BC21-0263-D265-E4B9D5CBD050}"/>
              </a:ext>
            </a:extLst>
          </p:cNvPr>
          <p:cNvSpPr>
            <a:spLocks noGrp="1"/>
          </p:cNvSpPr>
          <p:nvPr>
            <p:ph type="sldNum" sz="quarter" idx="12"/>
          </p:nvPr>
        </p:nvSpPr>
        <p:spPr/>
        <p:txBody>
          <a:bodyPr/>
          <a:lstStyle/>
          <a:p>
            <a:fld id="{F4368C0D-DC20-412D-8587-2E3C123AD9B2}" type="slidenum">
              <a:rPr lang="en-US" smtClean="0"/>
              <a:t>‹#›</a:t>
            </a:fld>
            <a:endParaRPr lang="en-US"/>
          </a:p>
        </p:txBody>
      </p:sp>
    </p:spTree>
    <p:extLst>
      <p:ext uri="{BB962C8B-B14F-4D97-AF65-F5344CB8AC3E}">
        <p14:creationId xmlns:p14="http://schemas.microsoft.com/office/powerpoint/2010/main" val="363205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87174-9482-F477-29D0-C7B18A2A963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776C676-5979-422F-931D-2742322EFAF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A24F482-C700-7F9D-495C-540124465EBE}"/>
              </a:ext>
            </a:extLst>
          </p:cNvPr>
          <p:cNvSpPr>
            <a:spLocks noGrp="1"/>
          </p:cNvSpPr>
          <p:nvPr>
            <p:ph type="dt" sz="half" idx="10"/>
          </p:nvPr>
        </p:nvSpPr>
        <p:spPr/>
        <p:txBody>
          <a:bodyPr/>
          <a:lstStyle/>
          <a:p>
            <a:fld id="{399EC7BD-8B9C-4B3D-8697-6EA5B3BFF535}" type="datetimeFigureOut">
              <a:rPr lang="en-US" smtClean="0"/>
              <a:t>4/1/2025</a:t>
            </a:fld>
            <a:endParaRPr lang="en-US"/>
          </a:p>
        </p:txBody>
      </p:sp>
      <p:sp>
        <p:nvSpPr>
          <p:cNvPr id="5" name="Footer Placeholder 4">
            <a:extLst>
              <a:ext uri="{FF2B5EF4-FFF2-40B4-BE49-F238E27FC236}">
                <a16:creationId xmlns:a16="http://schemas.microsoft.com/office/drawing/2014/main" id="{053B4DE4-D330-08CF-A577-7FE02C643B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0BE7D5-11C3-9153-71E2-81F567234F9B}"/>
              </a:ext>
            </a:extLst>
          </p:cNvPr>
          <p:cNvSpPr>
            <a:spLocks noGrp="1"/>
          </p:cNvSpPr>
          <p:nvPr>
            <p:ph type="sldNum" sz="quarter" idx="12"/>
          </p:nvPr>
        </p:nvSpPr>
        <p:spPr/>
        <p:txBody>
          <a:bodyPr/>
          <a:lstStyle/>
          <a:p>
            <a:fld id="{F4368C0D-DC20-412D-8587-2E3C123AD9B2}" type="slidenum">
              <a:rPr lang="en-US" smtClean="0"/>
              <a:t>‹#›</a:t>
            </a:fld>
            <a:endParaRPr lang="en-US"/>
          </a:p>
        </p:txBody>
      </p:sp>
    </p:spTree>
    <p:extLst>
      <p:ext uri="{BB962C8B-B14F-4D97-AF65-F5344CB8AC3E}">
        <p14:creationId xmlns:p14="http://schemas.microsoft.com/office/powerpoint/2010/main" val="38794463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71B563-A85A-EC2D-C1C1-EA9CFE7A572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4FF41F2-5727-A244-7DBB-D3A3B87F4A7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6E611B2-8030-8354-F1AE-A936957248C4}"/>
              </a:ext>
            </a:extLst>
          </p:cNvPr>
          <p:cNvSpPr>
            <a:spLocks noGrp="1"/>
          </p:cNvSpPr>
          <p:nvPr>
            <p:ph type="dt" sz="half" idx="10"/>
          </p:nvPr>
        </p:nvSpPr>
        <p:spPr/>
        <p:txBody>
          <a:bodyPr/>
          <a:lstStyle/>
          <a:p>
            <a:fld id="{399EC7BD-8B9C-4B3D-8697-6EA5B3BFF535}" type="datetimeFigureOut">
              <a:rPr lang="en-US" smtClean="0"/>
              <a:t>4/1/2025</a:t>
            </a:fld>
            <a:endParaRPr lang="en-US"/>
          </a:p>
        </p:txBody>
      </p:sp>
      <p:sp>
        <p:nvSpPr>
          <p:cNvPr id="5" name="Footer Placeholder 4">
            <a:extLst>
              <a:ext uri="{FF2B5EF4-FFF2-40B4-BE49-F238E27FC236}">
                <a16:creationId xmlns:a16="http://schemas.microsoft.com/office/drawing/2014/main" id="{E7F0EBFC-ABE9-F446-E07E-E7944621EAE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474FE4-98D4-FDAC-AAAD-15AE7F74AF8D}"/>
              </a:ext>
            </a:extLst>
          </p:cNvPr>
          <p:cNvSpPr>
            <a:spLocks noGrp="1"/>
          </p:cNvSpPr>
          <p:nvPr>
            <p:ph type="sldNum" sz="quarter" idx="12"/>
          </p:nvPr>
        </p:nvSpPr>
        <p:spPr/>
        <p:txBody>
          <a:bodyPr/>
          <a:lstStyle/>
          <a:p>
            <a:fld id="{F4368C0D-DC20-412D-8587-2E3C123AD9B2}" type="slidenum">
              <a:rPr lang="en-US" smtClean="0"/>
              <a:t>‹#›</a:t>
            </a:fld>
            <a:endParaRPr lang="en-US"/>
          </a:p>
        </p:txBody>
      </p:sp>
    </p:spTree>
    <p:extLst>
      <p:ext uri="{BB962C8B-B14F-4D97-AF65-F5344CB8AC3E}">
        <p14:creationId xmlns:p14="http://schemas.microsoft.com/office/powerpoint/2010/main" val="3948601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C6E65B-3822-7EBD-615E-877C6DBDBDE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0324910-D538-EDB4-F961-0B6ED5C4889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49B8085-2554-BE90-5C35-07C25735AA6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6C98CD4-2B0D-8523-55CA-6668E1BEF66B}"/>
              </a:ext>
            </a:extLst>
          </p:cNvPr>
          <p:cNvSpPr>
            <a:spLocks noGrp="1"/>
          </p:cNvSpPr>
          <p:nvPr>
            <p:ph type="dt" sz="half" idx="10"/>
          </p:nvPr>
        </p:nvSpPr>
        <p:spPr/>
        <p:txBody>
          <a:bodyPr/>
          <a:lstStyle/>
          <a:p>
            <a:fld id="{399EC7BD-8B9C-4B3D-8697-6EA5B3BFF535}" type="datetimeFigureOut">
              <a:rPr lang="en-US" smtClean="0"/>
              <a:t>4/1/2025</a:t>
            </a:fld>
            <a:endParaRPr lang="en-US"/>
          </a:p>
        </p:txBody>
      </p:sp>
      <p:sp>
        <p:nvSpPr>
          <p:cNvPr id="6" name="Footer Placeholder 5">
            <a:extLst>
              <a:ext uri="{FF2B5EF4-FFF2-40B4-BE49-F238E27FC236}">
                <a16:creationId xmlns:a16="http://schemas.microsoft.com/office/drawing/2014/main" id="{AE4E920F-04FF-D158-65E7-34B7F7B485D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803E7E3-AC8F-75E5-B7B3-1FEDC250A3A8}"/>
              </a:ext>
            </a:extLst>
          </p:cNvPr>
          <p:cNvSpPr>
            <a:spLocks noGrp="1"/>
          </p:cNvSpPr>
          <p:nvPr>
            <p:ph type="sldNum" sz="quarter" idx="12"/>
          </p:nvPr>
        </p:nvSpPr>
        <p:spPr/>
        <p:txBody>
          <a:bodyPr/>
          <a:lstStyle/>
          <a:p>
            <a:fld id="{F4368C0D-DC20-412D-8587-2E3C123AD9B2}" type="slidenum">
              <a:rPr lang="en-US" smtClean="0"/>
              <a:t>‹#›</a:t>
            </a:fld>
            <a:endParaRPr lang="en-US"/>
          </a:p>
        </p:txBody>
      </p:sp>
    </p:spTree>
    <p:extLst>
      <p:ext uri="{BB962C8B-B14F-4D97-AF65-F5344CB8AC3E}">
        <p14:creationId xmlns:p14="http://schemas.microsoft.com/office/powerpoint/2010/main" val="28013086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53F7C-1BA0-6EB7-81BC-0F978186741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37364AB-47F9-DEAC-5A5A-FD2D7E1263F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BEB9DF6-F43D-8004-8BC9-BC07E707E1E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A806E70-AC50-7D43-0F4A-360E251CDFC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638876F-E1B0-2723-37F5-6A948C21CD5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FDCE844-3A59-4FE2-39C1-AA8B09EE2149}"/>
              </a:ext>
            </a:extLst>
          </p:cNvPr>
          <p:cNvSpPr>
            <a:spLocks noGrp="1"/>
          </p:cNvSpPr>
          <p:nvPr>
            <p:ph type="dt" sz="half" idx="10"/>
          </p:nvPr>
        </p:nvSpPr>
        <p:spPr/>
        <p:txBody>
          <a:bodyPr/>
          <a:lstStyle/>
          <a:p>
            <a:fld id="{399EC7BD-8B9C-4B3D-8697-6EA5B3BFF535}" type="datetimeFigureOut">
              <a:rPr lang="en-US" smtClean="0"/>
              <a:t>4/1/2025</a:t>
            </a:fld>
            <a:endParaRPr lang="en-US"/>
          </a:p>
        </p:txBody>
      </p:sp>
      <p:sp>
        <p:nvSpPr>
          <p:cNvPr id="8" name="Footer Placeholder 7">
            <a:extLst>
              <a:ext uri="{FF2B5EF4-FFF2-40B4-BE49-F238E27FC236}">
                <a16:creationId xmlns:a16="http://schemas.microsoft.com/office/drawing/2014/main" id="{2646B610-7B24-F364-1C65-343BD7DC863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B6C5548-8503-A606-BD49-2F406B994A2B}"/>
              </a:ext>
            </a:extLst>
          </p:cNvPr>
          <p:cNvSpPr>
            <a:spLocks noGrp="1"/>
          </p:cNvSpPr>
          <p:nvPr>
            <p:ph type="sldNum" sz="quarter" idx="12"/>
          </p:nvPr>
        </p:nvSpPr>
        <p:spPr/>
        <p:txBody>
          <a:bodyPr/>
          <a:lstStyle/>
          <a:p>
            <a:fld id="{F4368C0D-DC20-412D-8587-2E3C123AD9B2}" type="slidenum">
              <a:rPr lang="en-US" smtClean="0"/>
              <a:t>‹#›</a:t>
            </a:fld>
            <a:endParaRPr lang="en-US"/>
          </a:p>
        </p:txBody>
      </p:sp>
    </p:spTree>
    <p:extLst>
      <p:ext uri="{BB962C8B-B14F-4D97-AF65-F5344CB8AC3E}">
        <p14:creationId xmlns:p14="http://schemas.microsoft.com/office/powerpoint/2010/main" val="26236127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4B1B5E-DDC7-511A-19BA-CAE4608DAF5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5762158-098B-90B1-49C6-F41F9AE7FE37}"/>
              </a:ext>
            </a:extLst>
          </p:cNvPr>
          <p:cNvSpPr>
            <a:spLocks noGrp="1"/>
          </p:cNvSpPr>
          <p:nvPr>
            <p:ph type="dt" sz="half" idx="10"/>
          </p:nvPr>
        </p:nvSpPr>
        <p:spPr/>
        <p:txBody>
          <a:bodyPr/>
          <a:lstStyle/>
          <a:p>
            <a:fld id="{399EC7BD-8B9C-4B3D-8697-6EA5B3BFF535}" type="datetimeFigureOut">
              <a:rPr lang="en-US" smtClean="0"/>
              <a:t>4/1/2025</a:t>
            </a:fld>
            <a:endParaRPr lang="en-US"/>
          </a:p>
        </p:txBody>
      </p:sp>
      <p:sp>
        <p:nvSpPr>
          <p:cNvPr id="4" name="Footer Placeholder 3">
            <a:extLst>
              <a:ext uri="{FF2B5EF4-FFF2-40B4-BE49-F238E27FC236}">
                <a16:creationId xmlns:a16="http://schemas.microsoft.com/office/drawing/2014/main" id="{B2050FEB-2DD5-CD72-F586-2741588DEF7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7BF134B-DE2A-B7E9-8FCF-703C8D0B937A}"/>
              </a:ext>
            </a:extLst>
          </p:cNvPr>
          <p:cNvSpPr>
            <a:spLocks noGrp="1"/>
          </p:cNvSpPr>
          <p:nvPr>
            <p:ph type="sldNum" sz="quarter" idx="12"/>
          </p:nvPr>
        </p:nvSpPr>
        <p:spPr/>
        <p:txBody>
          <a:bodyPr/>
          <a:lstStyle/>
          <a:p>
            <a:fld id="{F4368C0D-DC20-412D-8587-2E3C123AD9B2}" type="slidenum">
              <a:rPr lang="en-US" smtClean="0"/>
              <a:t>‹#›</a:t>
            </a:fld>
            <a:endParaRPr lang="en-US"/>
          </a:p>
        </p:txBody>
      </p:sp>
    </p:spTree>
    <p:extLst>
      <p:ext uri="{BB962C8B-B14F-4D97-AF65-F5344CB8AC3E}">
        <p14:creationId xmlns:p14="http://schemas.microsoft.com/office/powerpoint/2010/main" val="21795869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735A234-B606-6899-0865-E40F1AC3AB25}"/>
              </a:ext>
            </a:extLst>
          </p:cNvPr>
          <p:cNvSpPr>
            <a:spLocks noGrp="1"/>
          </p:cNvSpPr>
          <p:nvPr>
            <p:ph type="dt" sz="half" idx="10"/>
          </p:nvPr>
        </p:nvSpPr>
        <p:spPr/>
        <p:txBody>
          <a:bodyPr/>
          <a:lstStyle/>
          <a:p>
            <a:fld id="{399EC7BD-8B9C-4B3D-8697-6EA5B3BFF535}" type="datetimeFigureOut">
              <a:rPr lang="en-US" smtClean="0"/>
              <a:t>4/1/2025</a:t>
            </a:fld>
            <a:endParaRPr lang="en-US"/>
          </a:p>
        </p:txBody>
      </p:sp>
      <p:sp>
        <p:nvSpPr>
          <p:cNvPr id="3" name="Footer Placeholder 2">
            <a:extLst>
              <a:ext uri="{FF2B5EF4-FFF2-40B4-BE49-F238E27FC236}">
                <a16:creationId xmlns:a16="http://schemas.microsoft.com/office/drawing/2014/main" id="{5CEC5E77-2BDD-0FDA-D45A-695F2DB0F8A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79B9B0A-50DA-01F7-B919-37F45394D0D8}"/>
              </a:ext>
            </a:extLst>
          </p:cNvPr>
          <p:cNvSpPr>
            <a:spLocks noGrp="1"/>
          </p:cNvSpPr>
          <p:nvPr>
            <p:ph type="sldNum" sz="quarter" idx="12"/>
          </p:nvPr>
        </p:nvSpPr>
        <p:spPr/>
        <p:txBody>
          <a:bodyPr/>
          <a:lstStyle/>
          <a:p>
            <a:fld id="{F4368C0D-DC20-412D-8587-2E3C123AD9B2}" type="slidenum">
              <a:rPr lang="en-US" smtClean="0"/>
              <a:t>‹#›</a:t>
            </a:fld>
            <a:endParaRPr lang="en-US"/>
          </a:p>
        </p:txBody>
      </p:sp>
    </p:spTree>
    <p:extLst>
      <p:ext uri="{BB962C8B-B14F-4D97-AF65-F5344CB8AC3E}">
        <p14:creationId xmlns:p14="http://schemas.microsoft.com/office/powerpoint/2010/main" val="37711452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A7C65-1975-8758-9C22-73051784D09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1B9FE39-1D65-2702-BAFC-537F2DC6ADD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B9FBE3E-39EE-D930-C690-5C42330496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BFA437B-6B60-B11C-A865-9A35D437943C}"/>
              </a:ext>
            </a:extLst>
          </p:cNvPr>
          <p:cNvSpPr>
            <a:spLocks noGrp="1"/>
          </p:cNvSpPr>
          <p:nvPr>
            <p:ph type="dt" sz="half" idx="10"/>
          </p:nvPr>
        </p:nvSpPr>
        <p:spPr/>
        <p:txBody>
          <a:bodyPr/>
          <a:lstStyle/>
          <a:p>
            <a:fld id="{399EC7BD-8B9C-4B3D-8697-6EA5B3BFF535}" type="datetimeFigureOut">
              <a:rPr lang="en-US" smtClean="0"/>
              <a:t>4/1/2025</a:t>
            </a:fld>
            <a:endParaRPr lang="en-US"/>
          </a:p>
        </p:txBody>
      </p:sp>
      <p:sp>
        <p:nvSpPr>
          <p:cNvPr id="6" name="Footer Placeholder 5">
            <a:extLst>
              <a:ext uri="{FF2B5EF4-FFF2-40B4-BE49-F238E27FC236}">
                <a16:creationId xmlns:a16="http://schemas.microsoft.com/office/drawing/2014/main" id="{8386870D-378D-5BCC-587F-15A87AED55E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3AE8C12-60ED-5DAB-65B9-F522F89CD49F}"/>
              </a:ext>
            </a:extLst>
          </p:cNvPr>
          <p:cNvSpPr>
            <a:spLocks noGrp="1"/>
          </p:cNvSpPr>
          <p:nvPr>
            <p:ph type="sldNum" sz="quarter" idx="12"/>
          </p:nvPr>
        </p:nvSpPr>
        <p:spPr/>
        <p:txBody>
          <a:bodyPr/>
          <a:lstStyle/>
          <a:p>
            <a:fld id="{F4368C0D-DC20-412D-8587-2E3C123AD9B2}" type="slidenum">
              <a:rPr lang="en-US" smtClean="0"/>
              <a:t>‹#›</a:t>
            </a:fld>
            <a:endParaRPr lang="en-US"/>
          </a:p>
        </p:txBody>
      </p:sp>
    </p:spTree>
    <p:extLst>
      <p:ext uri="{BB962C8B-B14F-4D97-AF65-F5344CB8AC3E}">
        <p14:creationId xmlns:p14="http://schemas.microsoft.com/office/powerpoint/2010/main" val="38370839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89EF87-A7ED-FAE8-AA9B-56F2611326F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AF72F4F-81B2-BF7C-DB7F-30608CFE03B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0C3B329-DEB7-BA65-18DD-8694368154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924941-29E3-E8CE-5AA4-0B062541A417}"/>
              </a:ext>
            </a:extLst>
          </p:cNvPr>
          <p:cNvSpPr>
            <a:spLocks noGrp="1"/>
          </p:cNvSpPr>
          <p:nvPr>
            <p:ph type="dt" sz="half" idx="10"/>
          </p:nvPr>
        </p:nvSpPr>
        <p:spPr/>
        <p:txBody>
          <a:bodyPr/>
          <a:lstStyle/>
          <a:p>
            <a:fld id="{399EC7BD-8B9C-4B3D-8697-6EA5B3BFF535}" type="datetimeFigureOut">
              <a:rPr lang="en-US" smtClean="0"/>
              <a:t>4/1/2025</a:t>
            </a:fld>
            <a:endParaRPr lang="en-US"/>
          </a:p>
        </p:txBody>
      </p:sp>
      <p:sp>
        <p:nvSpPr>
          <p:cNvPr id="6" name="Footer Placeholder 5">
            <a:extLst>
              <a:ext uri="{FF2B5EF4-FFF2-40B4-BE49-F238E27FC236}">
                <a16:creationId xmlns:a16="http://schemas.microsoft.com/office/drawing/2014/main" id="{E1170A1A-33CA-DD76-D305-660F01F8E23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5806368-B58E-BE14-7E64-E3963EB39546}"/>
              </a:ext>
            </a:extLst>
          </p:cNvPr>
          <p:cNvSpPr>
            <a:spLocks noGrp="1"/>
          </p:cNvSpPr>
          <p:nvPr>
            <p:ph type="sldNum" sz="quarter" idx="12"/>
          </p:nvPr>
        </p:nvSpPr>
        <p:spPr/>
        <p:txBody>
          <a:bodyPr/>
          <a:lstStyle/>
          <a:p>
            <a:fld id="{F4368C0D-DC20-412D-8587-2E3C123AD9B2}" type="slidenum">
              <a:rPr lang="en-US" smtClean="0"/>
              <a:t>‹#›</a:t>
            </a:fld>
            <a:endParaRPr lang="en-US"/>
          </a:p>
        </p:txBody>
      </p:sp>
    </p:spTree>
    <p:extLst>
      <p:ext uri="{BB962C8B-B14F-4D97-AF65-F5344CB8AC3E}">
        <p14:creationId xmlns:p14="http://schemas.microsoft.com/office/powerpoint/2010/main" val="36359976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73F6B14-48D2-A166-7D0D-839FAD6995E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A0FCF27-2797-DCF9-6B28-9152D0D246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FE9767-EB13-2B91-1DDB-A1B28FD94DD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99EC7BD-8B9C-4B3D-8697-6EA5B3BFF535}" type="datetimeFigureOut">
              <a:rPr lang="en-US" smtClean="0"/>
              <a:t>4/1/2025</a:t>
            </a:fld>
            <a:endParaRPr lang="en-US"/>
          </a:p>
        </p:txBody>
      </p:sp>
      <p:sp>
        <p:nvSpPr>
          <p:cNvPr id="5" name="Footer Placeholder 4">
            <a:extLst>
              <a:ext uri="{FF2B5EF4-FFF2-40B4-BE49-F238E27FC236}">
                <a16:creationId xmlns:a16="http://schemas.microsoft.com/office/drawing/2014/main" id="{F5F082D9-FEAD-483B-F575-79581D321B8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B2B9B1C-D80C-ECE2-082C-B5F5612B4B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4368C0D-DC20-412D-8587-2E3C123AD9B2}" type="slidenum">
              <a:rPr lang="en-US" smtClean="0"/>
              <a:t>‹#›</a:t>
            </a:fld>
            <a:endParaRPr lang="en-US"/>
          </a:p>
        </p:txBody>
      </p:sp>
    </p:spTree>
    <p:extLst>
      <p:ext uri="{BB962C8B-B14F-4D97-AF65-F5344CB8AC3E}">
        <p14:creationId xmlns:p14="http://schemas.microsoft.com/office/powerpoint/2010/main" val="15544409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hyperlink" Target="https://thevab.com/insights" TargetMode="External"/><Relationship Id="rId7" Type="http://schemas.openxmlformats.org/officeDocument/2006/relationships/hyperlink" Target="https://thevab.com/signin?utm_source=grab-and-go&amp;utm_medium=vab-insights&amp;utm_campaign=" TargetMode="Externa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adalytics.io/blog/search-partners-transparency" TargetMode="External"/><Relationship Id="rId5" Type="http://schemas.openxmlformats.org/officeDocument/2006/relationships/chart" Target="../charts/chart2.xml"/><Relationship Id="rId4" Type="http://schemas.openxmlformats.org/officeDocument/2006/relationships/chart" Target="../charts/chart1.xml"/><Relationship Id="rId9" Type="http://schemas.openxmlformats.org/officeDocument/2006/relationships/hyperlink" Target="https://thevab.com/insight/analysis-googles-2024-advertising-revenue?utm_source=insights&amp;utm_medium=report&amp;utm_campaign=grab-and-go"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C8DE2B-49B6-D962-C596-4E57B4FCC1DF}"/>
            </a:ext>
          </a:extLst>
        </p:cNvPr>
        <p:cNvGrpSpPr/>
        <p:nvPr/>
      </p:nvGrpSpPr>
      <p:grpSpPr>
        <a:xfrm>
          <a:off x="0" y="0"/>
          <a:ext cx="0" cy="0"/>
          <a:chOff x="0" y="0"/>
          <a:chExt cx="0" cy="0"/>
        </a:xfrm>
      </p:grpSpPr>
      <p:pic>
        <p:nvPicPr>
          <p:cNvPr id="15" name="Picture 14">
            <a:extLst>
              <a:ext uri="{FF2B5EF4-FFF2-40B4-BE49-F238E27FC236}">
                <a16:creationId xmlns:a16="http://schemas.microsoft.com/office/drawing/2014/main" id="{5A47353C-D83D-4E0E-D011-17277A56CD6F}"/>
              </a:ext>
            </a:extLst>
          </p:cNvPr>
          <p:cNvPicPr>
            <a:picLocks noChangeAspect="1"/>
          </p:cNvPicPr>
          <p:nvPr/>
        </p:nvPicPr>
        <p:blipFill rotWithShape="1">
          <a:blip r:embed="rId2" cstate="hqprint">
            <a:extLst>
              <a:ext uri="{28A0092B-C50C-407E-A947-70E740481C1C}">
                <a14:useLocalDpi xmlns:a14="http://schemas.microsoft.com/office/drawing/2010/main"/>
              </a:ext>
            </a:extLst>
          </a:blip>
          <a:srcRect r="-1"/>
          <a:stretch/>
        </p:blipFill>
        <p:spPr>
          <a:xfrm>
            <a:off x="483207" y="6519043"/>
            <a:ext cx="11708793" cy="350107"/>
          </a:xfrm>
          <a:prstGeom prst="rect">
            <a:avLst/>
          </a:prstGeom>
        </p:spPr>
      </p:pic>
      <p:sp>
        <p:nvSpPr>
          <p:cNvPr id="18" name="Rectangle 17">
            <a:extLst>
              <a:ext uri="{FF2B5EF4-FFF2-40B4-BE49-F238E27FC236}">
                <a16:creationId xmlns:a16="http://schemas.microsoft.com/office/drawing/2014/main" id="{E1C8D94A-95D5-B5AA-2DC8-7EB93F029288}"/>
              </a:ext>
            </a:extLst>
          </p:cNvPr>
          <p:cNvSpPr/>
          <p:nvPr/>
        </p:nvSpPr>
        <p:spPr>
          <a:xfrm>
            <a:off x="483207" y="6533170"/>
            <a:ext cx="11687274" cy="369332"/>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sng" strike="noStrike" kern="1200" cap="none" spc="150" normalizeH="0" baseline="0" noProof="0">
                <a:ln>
                  <a:noFill/>
                </a:ln>
                <a:solidFill>
                  <a:srgbClr val="00BFF2"/>
                </a:solidFill>
                <a:effectLst/>
                <a:uLnTx/>
                <a:uFillTx/>
                <a:latin typeface="Helvetica" pitchFamily="2" charset="0"/>
                <a:ea typeface="Open Sans" panose="020B0606030504020204" pitchFamily="34" charset="0"/>
                <a:cs typeface="Open Sans" panose="020B0606030504020204" pitchFamily="34" charset="0"/>
                <a:hlinkClick r:id="rId3">
                  <a:extLst>
                    <a:ext uri="{A12FA001-AC4F-418D-AE19-62706E023703}">
                      <ahyp:hlinkClr xmlns:ahyp="http://schemas.microsoft.com/office/drawing/2018/hyperlinkcolor" val="tx"/>
                    </a:ext>
                  </a:extLst>
                </a:hlinkClick>
              </a:rPr>
              <a:t>theVAB.com/insights</a:t>
            </a:r>
            <a:endParaRPr kumimoji="0" lang="en-US" sz="1800" b="1" i="0" u="sng" strike="noStrike" kern="1200" cap="none" spc="150" normalizeH="0" baseline="0" noProof="0">
              <a:ln>
                <a:noFill/>
              </a:ln>
              <a:solidFill>
                <a:srgbClr val="00BFF2"/>
              </a:solidFill>
              <a:effectLst/>
              <a:uLnTx/>
              <a:uFillTx/>
              <a:latin typeface="Helvetica" pitchFamily="2" charset="0"/>
              <a:ea typeface="Open Sans" panose="020B0606030504020204" pitchFamily="34" charset="0"/>
              <a:cs typeface="Open Sans" panose="020B0606030504020204" pitchFamily="34" charset="0"/>
            </a:endParaRPr>
          </a:p>
        </p:txBody>
      </p:sp>
      <p:sp>
        <p:nvSpPr>
          <p:cNvPr id="70" name="Rectangle 69">
            <a:extLst>
              <a:ext uri="{FF2B5EF4-FFF2-40B4-BE49-F238E27FC236}">
                <a16:creationId xmlns:a16="http://schemas.microsoft.com/office/drawing/2014/main" id="{45CEF89B-45B9-8AAC-2F4A-05E36F0D3043}"/>
              </a:ext>
            </a:extLst>
          </p:cNvPr>
          <p:cNvSpPr>
            <a:spLocks/>
          </p:cNvSpPr>
          <p:nvPr/>
        </p:nvSpPr>
        <p:spPr>
          <a:xfrm>
            <a:off x="0" y="1696164"/>
            <a:ext cx="12191999" cy="3942500"/>
          </a:xfrm>
          <a:prstGeom prst="rect">
            <a:avLst/>
          </a:prstGeom>
          <a:solidFill>
            <a:srgbClr val="E2E8F1"/>
          </a:solidFill>
          <a:ln>
            <a:solidFill>
              <a:srgbClr val="E2E8F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11" name="Chart 10">
            <a:extLst>
              <a:ext uri="{FF2B5EF4-FFF2-40B4-BE49-F238E27FC236}">
                <a16:creationId xmlns:a16="http://schemas.microsoft.com/office/drawing/2014/main" id="{E4360FA5-621D-FDBF-F6B8-7E1BED762702}"/>
              </a:ext>
            </a:extLst>
          </p:cNvPr>
          <p:cNvGraphicFramePr/>
          <p:nvPr/>
        </p:nvGraphicFramePr>
        <p:xfrm>
          <a:off x="670953" y="2071967"/>
          <a:ext cx="4043287" cy="3409905"/>
        </p:xfrm>
        <a:graphic>
          <a:graphicData uri="http://schemas.openxmlformats.org/drawingml/2006/chart">
            <c:chart xmlns:c="http://schemas.openxmlformats.org/drawingml/2006/chart" xmlns:r="http://schemas.openxmlformats.org/officeDocument/2006/relationships" r:id="rId4"/>
          </a:graphicData>
        </a:graphic>
      </p:graphicFrame>
      <p:sp>
        <p:nvSpPr>
          <p:cNvPr id="16" name="TextBox 15">
            <a:extLst>
              <a:ext uri="{FF2B5EF4-FFF2-40B4-BE49-F238E27FC236}">
                <a16:creationId xmlns:a16="http://schemas.microsoft.com/office/drawing/2014/main" id="{CF526C5F-37D8-7EAD-C07F-82DAC55B0AE0}"/>
              </a:ext>
            </a:extLst>
          </p:cNvPr>
          <p:cNvSpPr txBox="1"/>
          <p:nvPr/>
        </p:nvSpPr>
        <p:spPr>
          <a:xfrm>
            <a:off x="0" y="1708682"/>
            <a:ext cx="12170480"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sng" strike="noStrike" kern="1200" cap="none" spc="0" normalizeH="0" baseline="0" noProof="0">
                <a:ln>
                  <a:noFill/>
                </a:ln>
                <a:solidFill>
                  <a:srgbClr val="1F1A62"/>
                </a:solidFill>
                <a:effectLst/>
                <a:uLnTx/>
                <a:uFillTx/>
                <a:latin typeface="Helvetica" pitchFamily="2" charset="0"/>
                <a:ea typeface="+mn-ea"/>
                <a:cs typeface="+mn-cs"/>
              </a:rPr>
              <a:t>Alphabet/Google: Global Advertising Revenue Share by Segment</a:t>
            </a:r>
            <a:br>
              <a:rPr kumimoji="0" lang="en-US" sz="1600" b="0" i="0" u="sng" strike="noStrike" kern="1200" cap="none" spc="0" normalizeH="0" baseline="0" noProof="0">
                <a:ln>
                  <a:noFill/>
                </a:ln>
                <a:solidFill>
                  <a:srgbClr val="1F1A62"/>
                </a:solidFill>
                <a:effectLst/>
                <a:uLnTx/>
                <a:uFillTx/>
                <a:latin typeface="Helvetica" pitchFamily="2" charset="0"/>
                <a:ea typeface="+mn-ea"/>
                <a:cs typeface="+mn-cs"/>
              </a:rPr>
            </a:br>
            <a:r>
              <a:rPr kumimoji="0" lang="en-US" sz="1400" b="0" i="0" u="none" strike="noStrike" kern="1200" cap="none" spc="0" normalizeH="0" baseline="0" noProof="0">
                <a:ln>
                  <a:noFill/>
                </a:ln>
                <a:solidFill>
                  <a:srgbClr val="1F1A62"/>
                </a:solidFill>
                <a:effectLst/>
                <a:uLnTx/>
                <a:uFillTx/>
                <a:latin typeface="Helvetica" pitchFamily="2" charset="0"/>
                <a:ea typeface="+mn-ea"/>
                <a:cs typeface="+mn-cs"/>
              </a:rPr>
              <a:t>FY 2024</a:t>
            </a:r>
            <a:endParaRPr kumimoji="0" lang="en-US" sz="1600" b="0" i="0" u="none" strike="noStrike" kern="1200" cap="none" spc="0" normalizeH="0" baseline="0" noProof="0">
              <a:ln>
                <a:noFill/>
              </a:ln>
              <a:solidFill>
                <a:srgbClr val="1F1A62"/>
              </a:solidFill>
              <a:effectLst/>
              <a:uLnTx/>
              <a:uFillTx/>
              <a:latin typeface="Helvetica" pitchFamily="2" charset="0"/>
              <a:ea typeface="+mn-ea"/>
              <a:cs typeface="+mn-cs"/>
            </a:endParaRPr>
          </a:p>
        </p:txBody>
      </p:sp>
      <p:sp>
        <p:nvSpPr>
          <p:cNvPr id="7" name="Arrow: Right 6">
            <a:extLst>
              <a:ext uri="{FF2B5EF4-FFF2-40B4-BE49-F238E27FC236}">
                <a16:creationId xmlns:a16="http://schemas.microsoft.com/office/drawing/2014/main" id="{37DECE99-3FF2-8546-420E-CDA9CD9D59F6}"/>
              </a:ext>
            </a:extLst>
          </p:cNvPr>
          <p:cNvSpPr/>
          <p:nvPr/>
        </p:nvSpPr>
        <p:spPr>
          <a:xfrm>
            <a:off x="4788390" y="3177836"/>
            <a:ext cx="2568102" cy="1094699"/>
          </a:xfrm>
          <a:prstGeom prst="rightArrow">
            <a:avLst/>
          </a:prstGeom>
          <a:solidFill>
            <a:srgbClr val="1F1A6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prstClr val="white"/>
                </a:solidFill>
                <a:effectLst/>
                <a:uLnTx/>
                <a:uFillTx/>
                <a:latin typeface="Helvetica" panose="020B0403020202020204" pitchFamily="34" charset="0"/>
                <a:ea typeface="+mn-ea"/>
                <a:cs typeface="+mn-cs"/>
              </a:rPr>
              <a:t>Google Platforms vs. Distribution Partners</a:t>
            </a:r>
          </a:p>
        </p:txBody>
      </p:sp>
      <p:graphicFrame>
        <p:nvGraphicFramePr>
          <p:cNvPr id="6" name="Chart 5">
            <a:extLst>
              <a:ext uri="{FF2B5EF4-FFF2-40B4-BE49-F238E27FC236}">
                <a16:creationId xmlns:a16="http://schemas.microsoft.com/office/drawing/2014/main" id="{EA7AA276-BD75-EC7C-F4C2-C89C680F2855}"/>
              </a:ext>
            </a:extLst>
          </p:cNvPr>
          <p:cNvGraphicFramePr/>
          <p:nvPr/>
        </p:nvGraphicFramePr>
        <p:xfrm>
          <a:off x="7224153" y="2071967"/>
          <a:ext cx="4043287" cy="3409905"/>
        </p:xfrm>
        <a:graphic>
          <a:graphicData uri="http://schemas.openxmlformats.org/drawingml/2006/chart">
            <c:chart xmlns:c="http://schemas.openxmlformats.org/drawingml/2006/chart" xmlns:r="http://schemas.openxmlformats.org/officeDocument/2006/relationships" r:id="rId5"/>
          </a:graphicData>
        </a:graphic>
      </p:graphicFrame>
      <p:sp>
        <p:nvSpPr>
          <p:cNvPr id="10" name="TextBox 9">
            <a:extLst>
              <a:ext uri="{FF2B5EF4-FFF2-40B4-BE49-F238E27FC236}">
                <a16:creationId xmlns:a16="http://schemas.microsoft.com/office/drawing/2014/main" id="{4361E76C-E95F-B731-B708-FADD862DAB32}"/>
              </a:ext>
            </a:extLst>
          </p:cNvPr>
          <p:cNvSpPr txBox="1"/>
          <p:nvPr/>
        </p:nvSpPr>
        <p:spPr>
          <a:xfrm>
            <a:off x="493966" y="5652193"/>
            <a:ext cx="11687274"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1B1464"/>
                </a:solidFill>
                <a:effectLst/>
                <a:uLnTx/>
                <a:uFillTx/>
                <a:latin typeface="Helvetica" pitchFamily="2" charset="0"/>
                <a:ea typeface="+mn-ea"/>
                <a:cs typeface="Heebo" pitchFamily="2" charset="-79"/>
              </a:rPr>
              <a:t>Source: </a:t>
            </a:r>
            <a:r>
              <a:rPr kumimoji="0" lang="en-US" sz="800" b="0" i="0" u="none" strike="noStrike" kern="1200" cap="none" spc="0" normalizeH="0" baseline="0" noProof="0">
                <a:ln>
                  <a:noFill/>
                </a:ln>
                <a:solidFill>
                  <a:srgbClr val="1B1464"/>
                </a:solidFill>
                <a:effectLst/>
                <a:uLnTx/>
                <a:uFillTx/>
                <a:latin typeface="Helvetica" panose="020B0604020202020204" pitchFamily="34" charset="0"/>
                <a:ea typeface="+mn-ea"/>
                <a:cs typeface="Helvetica" panose="020B0604020202020204" pitchFamily="34" charset="0"/>
              </a:rPr>
              <a:t>Alphabet SEC company 10-K filings via SEC Edgar Search, for fiscal year ended 12/31/24. "Google Search &amp; Other" represents revenues generated on: Google search properties (including revenues from traffic generated by </a:t>
            </a:r>
            <a:r>
              <a:rPr kumimoji="0" lang="en-US" sz="800" b="0" i="0" u="sng" strike="noStrike" kern="1200" cap="none" spc="0" normalizeH="0" baseline="0" noProof="0">
                <a:ln>
                  <a:noFill/>
                </a:ln>
                <a:solidFill>
                  <a:srgbClr val="1B1464"/>
                </a:solidFill>
                <a:effectLst/>
                <a:uLnTx/>
                <a:uFillTx/>
                <a:latin typeface="Helvetica" panose="020B0604020202020204" pitchFamily="34" charset="0"/>
                <a:ea typeface="+mn-ea"/>
                <a:cs typeface="Helvetica" panose="020B0604020202020204" pitchFamily="34" charset="0"/>
              </a:rPr>
              <a:t>search distribution partners</a:t>
            </a:r>
            <a:r>
              <a:rPr kumimoji="0" lang="en-US" sz="800" b="0" i="0" u="none" strike="noStrike" kern="1200" cap="none" spc="0" normalizeH="0" baseline="0" noProof="0">
                <a:ln>
                  <a:noFill/>
                </a:ln>
                <a:solidFill>
                  <a:srgbClr val="1B1464"/>
                </a:solidFill>
                <a:effectLst/>
                <a:uLnTx/>
                <a:uFillTx/>
                <a:latin typeface="Helvetica" panose="020B0604020202020204" pitchFamily="34" charset="0"/>
                <a:ea typeface="+mn-ea"/>
                <a:cs typeface="Helvetica" panose="020B0604020202020204" pitchFamily="34" charset="0"/>
              </a:rPr>
              <a:t> who use Google.com as their default search in browsers, toolbars, etc.), and other Google owned and operated properties like Gmail, Google Maps, and Google Play. ‘YouTube ads’ includes revenues generated on YouTube properties.</a:t>
            </a:r>
            <a:r>
              <a:rPr kumimoji="0" lang="en-US" sz="800" b="0" i="0" u="none" strike="noStrike" kern="1200" cap="none" spc="0" normalizeH="0" baseline="0" noProof="0">
                <a:ln>
                  <a:noFill/>
                </a:ln>
                <a:solidFill>
                  <a:srgbClr val="1B1464"/>
                </a:solidFill>
                <a:effectLst/>
                <a:uLnTx/>
                <a:uFillTx/>
                <a:latin typeface="Helvetica" pitchFamily="2" charset="0"/>
                <a:ea typeface="+mn-ea"/>
                <a:cs typeface="Heebo" pitchFamily="2" charset="-79"/>
              </a:rPr>
              <a:t> ‘Google Network’ includes revenues generated on Google Network properties participating in </a:t>
            </a:r>
            <a:r>
              <a:rPr kumimoji="0" lang="en-US" sz="800" b="0" i="0" u="none" strike="noStrike" kern="1200" cap="none" spc="0" normalizeH="0" baseline="0" noProof="0" err="1">
                <a:ln>
                  <a:noFill/>
                </a:ln>
                <a:solidFill>
                  <a:srgbClr val="1B1464"/>
                </a:solidFill>
                <a:effectLst/>
                <a:uLnTx/>
                <a:uFillTx/>
                <a:latin typeface="Helvetica" pitchFamily="2" charset="0"/>
                <a:ea typeface="+mn-ea"/>
                <a:cs typeface="Heebo" pitchFamily="2" charset="-79"/>
              </a:rPr>
              <a:t>AdMob</a:t>
            </a:r>
            <a:r>
              <a:rPr kumimoji="0" lang="en-US" sz="800" b="0" i="0" u="none" strike="noStrike" kern="1200" cap="none" spc="0" normalizeH="0" baseline="0" noProof="0">
                <a:ln>
                  <a:noFill/>
                </a:ln>
                <a:solidFill>
                  <a:srgbClr val="1B1464"/>
                </a:solidFill>
                <a:effectLst/>
                <a:uLnTx/>
                <a:uFillTx/>
                <a:latin typeface="Helvetica" pitchFamily="2" charset="0"/>
                <a:ea typeface="+mn-ea"/>
                <a:cs typeface="Heebo" pitchFamily="2" charset="-79"/>
              </a:rPr>
              <a:t>, AdSense, and Google Ad Manager. Reflects gross revenue which includes the dollars that Google pays in traffic acquisition costs (TAC) to partner sites. </a:t>
            </a:r>
            <a:r>
              <a:rPr kumimoji="0" lang="en-US" sz="800" b="0" i="0" u="none" strike="noStrike" kern="1200" cap="none" spc="0" normalizeH="0" baseline="0" noProof="0" err="1">
                <a:ln>
                  <a:noFill/>
                </a:ln>
                <a:solidFill>
                  <a:srgbClr val="1F1A62"/>
                </a:solidFill>
                <a:effectLst/>
                <a:uLnTx/>
                <a:uFillTx/>
                <a:latin typeface="Helvetica" panose="020B0604020202020204" pitchFamily="34" charset="0"/>
                <a:ea typeface="+mn-ea"/>
                <a:cs typeface="Helvetica" panose="020B0604020202020204" pitchFamily="34" charset="0"/>
              </a:rPr>
              <a:t>Adalytics</a:t>
            </a:r>
            <a:r>
              <a:rPr kumimoji="0" lang="en-US" sz="800" b="0" i="0" u="none" strike="noStrike" kern="1200" cap="none" spc="0" normalizeH="0" baseline="0" noProof="0">
                <a:ln>
                  <a:noFill/>
                </a:ln>
                <a:solidFill>
                  <a:srgbClr val="1F1A62"/>
                </a:solidFill>
                <a:effectLst/>
                <a:uLnTx/>
                <a:uFillTx/>
                <a:latin typeface="Helvetica" panose="020B0604020202020204" pitchFamily="34" charset="0"/>
                <a:ea typeface="+mn-ea"/>
                <a:cs typeface="Helvetica" panose="020B0604020202020204" pitchFamily="34" charset="0"/>
              </a:rPr>
              <a:t> Research LLC, </a:t>
            </a:r>
            <a:r>
              <a:rPr kumimoji="0" lang="en-US" sz="800" b="0" i="1" u="none" strike="noStrike" kern="1200" cap="none" spc="0" normalizeH="0" baseline="0" noProof="0">
                <a:ln>
                  <a:noFill/>
                </a:ln>
                <a:solidFill>
                  <a:srgbClr val="1F1A62"/>
                </a:solidFill>
                <a:effectLst/>
                <a:uLnTx/>
                <a:uFillTx/>
                <a:latin typeface="Helvetica" panose="020B0604020202020204" pitchFamily="34" charset="0"/>
                <a:ea typeface="+mn-ea"/>
                <a:cs typeface="Helvetica" panose="020B0604020202020204" pitchFamily="34" charset="0"/>
              </a:rPr>
              <a:t>‘</a:t>
            </a:r>
            <a:r>
              <a:rPr kumimoji="0" lang="en-US" sz="800" b="0" i="1" u="none" strike="noStrike" kern="1200" cap="none" spc="0" normalizeH="0" baseline="0" noProof="0">
                <a:ln>
                  <a:noFill/>
                </a:ln>
                <a:solidFill>
                  <a:srgbClr val="1F1A62"/>
                </a:solidFill>
                <a:effectLst/>
                <a:uLnTx/>
                <a:uFillTx/>
                <a:latin typeface="Helvetica" panose="020B0604020202020204" pitchFamily="34" charset="0"/>
                <a:ea typeface="+mn-ea"/>
                <a:cs typeface="Helvetica" panose="020B0604020202020204" pitchFamily="34" charset="0"/>
                <a:hlinkClick r:id="rId6"/>
              </a:rPr>
              <a:t>Does A Lack of Transparency Create Brand Safety Concerns For Search Advertisers</a:t>
            </a:r>
            <a:r>
              <a:rPr kumimoji="0" lang="en-US" sz="800" b="0" i="1" u="none" strike="noStrike" kern="1200" cap="none" spc="0" normalizeH="0" baseline="0" noProof="0">
                <a:ln>
                  <a:noFill/>
                </a:ln>
                <a:solidFill>
                  <a:srgbClr val="1B1464"/>
                </a:solidFill>
                <a:effectLst/>
                <a:uLnTx/>
                <a:uFillTx/>
                <a:latin typeface="Helvetica" panose="020B0604020202020204" pitchFamily="34" charset="0"/>
                <a:ea typeface="+mn-ea"/>
                <a:cs typeface="Helvetica" panose="020B0604020202020204" pitchFamily="34" charset="0"/>
                <a:hlinkClick r:id="rId6"/>
              </a:rPr>
              <a:t>?</a:t>
            </a:r>
            <a:r>
              <a:rPr kumimoji="0" lang="en-US" sz="800" b="0" i="1" u="none" strike="noStrike" kern="1200" cap="none" spc="0" normalizeH="0" baseline="0" noProof="0">
                <a:ln>
                  <a:noFill/>
                </a:ln>
                <a:solidFill>
                  <a:srgbClr val="1B1464"/>
                </a:solidFill>
                <a:effectLst/>
                <a:uLnTx/>
                <a:uFillTx/>
                <a:latin typeface="Helvetica" panose="020B0604020202020204" pitchFamily="34" charset="0"/>
                <a:ea typeface="+mn-ea"/>
                <a:cs typeface="Helvetica" panose="020B0604020202020204" pitchFamily="34" charset="0"/>
              </a:rPr>
              <a:t>’ </a:t>
            </a:r>
            <a:r>
              <a:rPr kumimoji="0" lang="en-US" sz="800" b="0" i="0" u="none" strike="noStrike" kern="1200" cap="none" spc="0" normalizeH="0" baseline="0" noProof="0">
                <a:ln>
                  <a:noFill/>
                </a:ln>
                <a:solidFill>
                  <a:srgbClr val="1B1464"/>
                </a:solidFill>
                <a:effectLst/>
                <a:uLnTx/>
                <a:uFillTx/>
                <a:latin typeface="Helvetica" panose="020B0604020202020204" pitchFamily="34" charset="0"/>
                <a:ea typeface="+mn-ea"/>
                <a:cs typeface="Helvetica" panose="020B0604020202020204" pitchFamily="34" charset="0"/>
              </a:rPr>
              <a:t>report, November 2023, for more methodological details see page 6, for ‘Other’ methodology see page 7.</a:t>
            </a:r>
            <a:endParaRPr kumimoji="0" lang="en-US" sz="800" b="0" i="0" u="none" strike="noStrike" kern="1200" cap="none" spc="0" normalizeH="0" baseline="0" noProof="0">
              <a:ln>
                <a:noFill/>
              </a:ln>
              <a:solidFill>
                <a:srgbClr val="1B1464"/>
              </a:solidFill>
              <a:effectLst/>
              <a:uLnTx/>
              <a:uFillTx/>
              <a:latin typeface="Helvetica" pitchFamily="2" charset="0"/>
              <a:ea typeface="+mn-ea"/>
              <a:cs typeface="Heebo" pitchFamily="2" charset="-79"/>
            </a:endParaRPr>
          </a:p>
        </p:txBody>
      </p:sp>
      <p:sp>
        <p:nvSpPr>
          <p:cNvPr id="8" name="Rectangle 7">
            <a:extLst>
              <a:ext uri="{FF2B5EF4-FFF2-40B4-BE49-F238E27FC236}">
                <a16:creationId xmlns:a16="http://schemas.microsoft.com/office/drawing/2014/main" id="{2F821C5C-4D69-7D5E-85A6-A8E8B4408038}"/>
              </a:ext>
            </a:extLst>
          </p:cNvPr>
          <p:cNvSpPr/>
          <p:nvPr/>
        </p:nvSpPr>
        <p:spPr>
          <a:xfrm>
            <a:off x="-1" y="0"/>
            <a:ext cx="3063241" cy="285421"/>
          </a:xfrm>
          <a:prstGeom prst="rect">
            <a:avLst/>
          </a:prstGeom>
          <a:solidFill>
            <a:srgbClr val="1B146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Helvetica" panose="020B0604020202020204" pitchFamily="34" charset="0"/>
                <a:ea typeface="+mn-ea"/>
                <a:cs typeface="Helvetica" panose="020B0604020202020204" pitchFamily="34" charset="0"/>
              </a:rPr>
              <a:t>Google Ad Revenue Share by Segment</a:t>
            </a:r>
          </a:p>
        </p:txBody>
      </p:sp>
      <p:sp>
        <p:nvSpPr>
          <p:cNvPr id="9" name="TextBox 8">
            <a:extLst>
              <a:ext uri="{FF2B5EF4-FFF2-40B4-BE49-F238E27FC236}">
                <a16:creationId xmlns:a16="http://schemas.microsoft.com/office/drawing/2014/main" id="{A71EAC1D-7D36-30C4-0B70-092BDB9EF1D4}"/>
              </a:ext>
            </a:extLst>
          </p:cNvPr>
          <p:cNvSpPr txBox="1"/>
          <p:nvPr/>
        </p:nvSpPr>
        <p:spPr>
          <a:xfrm>
            <a:off x="10267952" y="26057"/>
            <a:ext cx="1924048"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ED3C8D"/>
                </a:solidFill>
                <a:effectLst/>
                <a:uLnTx/>
                <a:uFillTx/>
                <a:latin typeface="Helvetica" panose="020B0604020202020204" pitchFamily="34" charset="0"/>
                <a:ea typeface="+mn-ea"/>
                <a:cs typeface="Helvetica" panose="020B0604020202020204" pitchFamily="34" charset="0"/>
              </a:rPr>
              <a:t>Scan or click to access more insights on transparency</a:t>
            </a:r>
          </a:p>
        </p:txBody>
      </p:sp>
      <p:sp>
        <p:nvSpPr>
          <p:cNvPr id="12" name="Rectangle 11">
            <a:extLst>
              <a:ext uri="{FF2B5EF4-FFF2-40B4-BE49-F238E27FC236}">
                <a16:creationId xmlns:a16="http://schemas.microsoft.com/office/drawing/2014/main" id="{2AE7D461-05BE-11DD-0865-50AD232A7708}"/>
              </a:ext>
            </a:extLst>
          </p:cNvPr>
          <p:cNvSpPr/>
          <p:nvPr/>
        </p:nvSpPr>
        <p:spPr>
          <a:xfrm>
            <a:off x="10267952" y="0"/>
            <a:ext cx="1924048" cy="1671565"/>
          </a:xfrm>
          <a:prstGeom prst="rect">
            <a:avLst/>
          </a:prstGeom>
          <a:noFill/>
          <a:ln w="28575">
            <a:solidFill>
              <a:srgbClr val="ED3C8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pic>
        <p:nvPicPr>
          <p:cNvPr id="14" name="Picture 13">
            <a:hlinkClick r:id="rId7"/>
            <a:extLst>
              <a:ext uri="{FF2B5EF4-FFF2-40B4-BE49-F238E27FC236}">
                <a16:creationId xmlns:a16="http://schemas.microsoft.com/office/drawing/2014/main" id="{9810B593-1893-8EEA-63D2-F34F2401BCAA}"/>
              </a:ext>
            </a:extLst>
          </p:cNvPr>
          <p:cNvPicPr>
            <a:picLocks noChangeAspect="1" noChangeArrowheads="1"/>
          </p:cNvPicPr>
          <p:nvPr/>
        </p:nvPicPr>
        <p:blipFill rotWithShape="1">
          <a:blip r:embed="rId8" cstate="hqprint">
            <a:extLst>
              <a:ext uri="{28A0092B-C50C-407E-A947-70E740481C1C}">
                <a14:useLocalDpi xmlns:a14="http://schemas.microsoft.com/office/drawing/2010/main"/>
              </a:ext>
            </a:extLst>
          </a:blip>
          <a:srcRect l="8627" t="8925" r="8225" b="7734"/>
          <a:stretch/>
        </p:blipFill>
        <p:spPr bwMode="auto">
          <a:xfrm>
            <a:off x="10676741" y="521763"/>
            <a:ext cx="1106470" cy="1109038"/>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a:hlinkClick r:id="rId9"/>
            <a:extLst>
              <a:ext uri="{FF2B5EF4-FFF2-40B4-BE49-F238E27FC236}">
                <a16:creationId xmlns:a16="http://schemas.microsoft.com/office/drawing/2014/main" id="{E2B88036-22DF-7985-EF33-DAFBE8969D9B}"/>
              </a:ext>
            </a:extLst>
          </p:cNvPr>
          <p:cNvSpPr txBox="1">
            <a:spLocks/>
          </p:cNvSpPr>
          <p:nvPr/>
        </p:nvSpPr>
        <p:spPr>
          <a:xfrm>
            <a:off x="-3" y="6269631"/>
            <a:ext cx="12202272" cy="276999"/>
          </a:xfrm>
          <a:prstGeom prst="rect">
            <a:avLst/>
          </a:prstGeom>
          <a:solidFill>
            <a:srgbClr val="ED3C8D"/>
          </a:solidFill>
          <a:ln>
            <a:solidFill>
              <a:schemeClr val="bg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1" u="none" strike="noStrike" kern="1200" cap="none" spc="0" normalizeH="0" baseline="0" noProof="0" dirty="0">
                <a:ln>
                  <a:noFill/>
                </a:ln>
                <a:solidFill>
                  <a:prstClr val="white"/>
                </a:solidFill>
                <a:effectLst/>
                <a:uLnTx/>
                <a:uFillTx/>
                <a:latin typeface="Helvetica" panose="020B0604020202020204" pitchFamily="34" charset="0"/>
                <a:ea typeface="+mn-ea"/>
                <a:cs typeface="Helvetica" panose="020B0604020202020204" pitchFamily="34" charset="0"/>
              </a:rPr>
              <a:t>Click here to download VAB’s full report , </a:t>
            </a:r>
            <a:r>
              <a:rPr kumimoji="0" lang="en-US" sz="1200" b="1" i="1" u="none" strike="noStrike" kern="1200" cap="none" spc="0" normalizeH="0" baseline="0" noProof="0" dirty="0">
                <a:ln>
                  <a:noFill/>
                </a:ln>
                <a:solidFill>
                  <a:srgbClr val="FFE600"/>
                </a:solidFill>
                <a:effectLst/>
                <a:uLnTx/>
                <a:uFillTx/>
                <a:latin typeface="Helvetica" panose="020B0604020202020204" pitchFamily="34" charset="0"/>
                <a:ea typeface="+mn-ea"/>
                <a:cs typeface="Helvetica" panose="020B0604020202020204" pitchFamily="34" charset="0"/>
              </a:rPr>
              <a:t>‘</a:t>
            </a:r>
            <a:r>
              <a:rPr kumimoji="0" lang="en-US" sz="1200" b="1" i="1" u="sng" strike="noStrike" kern="1200" cap="none" spc="0" normalizeH="0" baseline="0" noProof="0" dirty="0">
                <a:ln>
                  <a:noFill/>
                </a:ln>
                <a:solidFill>
                  <a:srgbClr val="FFE600"/>
                </a:solidFill>
                <a:effectLst/>
                <a:uLnTx/>
                <a:uFillTx/>
                <a:latin typeface="Helvetica" panose="020B0604020202020204" pitchFamily="34" charset="0"/>
                <a:ea typeface="+mn-ea"/>
                <a:cs typeface="Helvetica" panose="020B0604020202020204" pitchFamily="34" charset="0"/>
              </a:rPr>
              <a:t>Where do ad dollars go when they’re spent with Google?</a:t>
            </a:r>
            <a:r>
              <a:rPr kumimoji="0" lang="en-US" sz="1200" b="1" i="1" u="none" strike="noStrike" kern="1200" cap="none" spc="0" normalizeH="0" baseline="0" noProof="0" dirty="0">
                <a:ln>
                  <a:noFill/>
                </a:ln>
                <a:solidFill>
                  <a:srgbClr val="FFE600"/>
                </a:solidFill>
                <a:effectLst/>
                <a:uLnTx/>
                <a:uFillTx/>
                <a:latin typeface="Helvetica" panose="020B0604020202020204" pitchFamily="34" charset="0"/>
                <a:ea typeface="+mn-ea"/>
                <a:cs typeface="Helvetica" panose="020B0604020202020204" pitchFamily="34" charset="0"/>
              </a:rPr>
              <a:t>’</a:t>
            </a:r>
            <a:endParaRPr kumimoji="0" lang="en-US" sz="1200" b="1" i="1" u="none" strike="noStrike" kern="1200" cap="none" spc="0" normalizeH="0" baseline="0" noProof="0" dirty="0">
              <a:ln>
                <a:noFill/>
              </a:ln>
              <a:solidFill>
                <a:prstClr val="white"/>
              </a:solidFill>
              <a:effectLst/>
              <a:uLnTx/>
              <a:uFillTx/>
              <a:latin typeface="Helvetica" panose="020B0604020202020204" pitchFamily="34" charset="0"/>
              <a:ea typeface="+mn-ea"/>
              <a:cs typeface="Helvetica" panose="020B0604020202020204" pitchFamily="34" charset="0"/>
            </a:endParaRPr>
          </a:p>
        </p:txBody>
      </p:sp>
      <p:sp>
        <p:nvSpPr>
          <p:cNvPr id="5" name="Rectangle 4">
            <a:extLst>
              <a:ext uri="{FF2B5EF4-FFF2-40B4-BE49-F238E27FC236}">
                <a16:creationId xmlns:a16="http://schemas.microsoft.com/office/drawing/2014/main" id="{5A4B92A2-6FFA-AA08-1CE4-6C00E0E0A929}"/>
              </a:ext>
            </a:extLst>
          </p:cNvPr>
          <p:cNvSpPr/>
          <p:nvPr/>
        </p:nvSpPr>
        <p:spPr>
          <a:xfrm>
            <a:off x="243068" y="527717"/>
            <a:ext cx="10024884" cy="892552"/>
          </a:xfrm>
          <a:prstGeom prst="rect">
            <a:avLst/>
          </a:prstGeom>
        </p:spPr>
        <p:txBody>
          <a:bodyPr wrap="square">
            <a:spAutoFit/>
          </a:bodyPr>
          <a:lstStyle/>
          <a:p>
            <a:pPr marL="0" marR="0" lvl="0" indent="0" algn="l" defTabSz="912205" rtl="0" eaLnBrk="1" fontAlgn="auto" latinLnBrk="0" hangingPunct="1">
              <a:lnSpc>
                <a:spcPct val="100000"/>
              </a:lnSpc>
              <a:spcBef>
                <a:spcPts val="0"/>
              </a:spcBef>
              <a:spcAft>
                <a:spcPts val="0"/>
              </a:spcAft>
              <a:buClrTx/>
              <a:buSzPts val="1000"/>
              <a:buFontTx/>
              <a:buNone/>
              <a:tabLst>
                <a:tab pos="456103" algn="l"/>
              </a:tabLst>
              <a:defRPr/>
            </a:pPr>
            <a:r>
              <a:rPr kumimoji="0" lang="en-US" sz="2600" b="1" i="0" u="none" strike="noStrike" kern="1200" cap="none" spc="0" normalizeH="0" baseline="0" noProof="0" dirty="0">
                <a:ln>
                  <a:noFill/>
                </a:ln>
                <a:solidFill>
                  <a:srgbClr val="ED3C8D"/>
                </a:solidFill>
                <a:effectLst/>
                <a:uLnTx/>
                <a:uFillTx/>
                <a:latin typeface="Helvetica" panose="020B0604020202020204" pitchFamily="34" charset="0"/>
                <a:ea typeface="+mn-ea"/>
                <a:cs typeface="+mn-cs"/>
              </a:rPr>
              <a:t>Google Ad Revenue: </a:t>
            </a:r>
            <a:r>
              <a:rPr kumimoji="0" lang="en-US" sz="2600" b="1" i="0" u="none" strike="noStrike" kern="1200" cap="none" spc="0" normalizeH="0" baseline="0" noProof="0" dirty="0">
                <a:ln>
                  <a:noFill/>
                </a:ln>
                <a:solidFill>
                  <a:srgbClr val="002060"/>
                </a:solidFill>
                <a:effectLst/>
                <a:uLnTx/>
                <a:uFillTx/>
                <a:latin typeface="Helvetica" panose="020B0604020202020204" pitchFamily="34" charset="0"/>
                <a:ea typeface="+mn-ea"/>
                <a:cs typeface="+mn-cs"/>
              </a:rPr>
              <a:t>$44B of Alphabet’s ad revenue may come from undefined platforms like ‘Google Network’ and ‘Other’</a:t>
            </a:r>
          </a:p>
        </p:txBody>
      </p:sp>
    </p:spTree>
    <p:extLst>
      <p:ext uri="{BB962C8B-B14F-4D97-AF65-F5344CB8AC3E}">
        <p14:creationId xmlns:p14="http://schemas.microsoft.com/office/powerpoint/2010/main" val="75360672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24291D3CFFFB3468A8BEBC160241642" ma:contentTypeVersion="18" ma:contentTypeDescription="Create a new document." ma:contentTypeScope="" ma:versionID="387be907f486394efa0aa922f6891cb4">
  <xsd:schema xmlns:xsd="http://www.w3.org/2001/XMLSchema" xmlns:xs="http://www.w3.org/2001/XMLSchema" xmlns:p="http://schemas.microsoft.com/office/2006/metadata/properties" xmlns:ns2="97cdb7a3-d8d8-4d5a-8559-ae518cf29f49" xmlns:ns3="8ffbcc2d-a520-42b9-8ca7-e090664160a6" targetNamespace="http://schemas.microsoft.com/office/2006/metadata/properties" ma:root="true" ma:fieldsID="5bf9659b688e4d2890b1db6b33d4e217" ns2:_="" ns3:_="">
    <xsd:import namespace="97cdb7a3-d8d8-4d5a-8559-ae518cf29f49"/>
    <xsd:import namespace="8ffbcc2d-a520-42b9-8ca7-e090664160a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MediaLengthInSecond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7cdb7a3-d8d8-4d5a-8559-ae518cf29f4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c637ead-fd64-45b4-abde-ec2d09ec102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ffbcc2d-a520-42b9-8ca7-e090664160a6"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192ae5e6-0bf7-4809-94d2-b453c12df252}" ma:internalName="TaxCatchAll" ma:showField="CatchAllData" ma:web="8ffbcc2d-a520-42b9-8ca7-e090664160a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8ffbcc2d-a520-42b9-8ca7-e090664160a6" xsi:nil="true"/>
    <lcf76f155ced4ddcb4097134ff3c332f xmlns="97cdb7a3-d8d8-4d5a-8559-ae518cf29f4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F83873A-EC35-4E37-BF1B-80CEBC810A69}"/>
</file>

<file path=customXml/itemProps2.xml><?xml version="1.0" encoding="utf-8"?>
<ds:datastoreItem xmlns:ds="http://schemas.openxmlformats.org/officeDocument/2006/customXml" ds:itemID="{84D1747A-DFAF-4C77-B2FF-A65C88CFC819}"/>
</file>

<file path=customXml/itemProps3.xml><?xml version="1.0" encoding="utf-8"?>
<ds:datastoreItem xmlns:ds="http://schemas.openxmlformats.org/officeDocument/2006/customXml" ds:itemID="{FD59CF8A-257D-444E-8587-8E9669CAC856}"/>
</file>

<file path=docProps/app.xml><?xml version="1.0" encoding="utf-8"?>
<Properties xmlns="http://schemas.openxmlformats.org/officeDocument/2006/extended-properties" xmlns:vt="http://schemas.openxmlformats.org/officeDocument/2006/docPropsVTypes">
  <TotalTime>0</TotalTime>
  <Words>309</Words>
  <Application>Microsoft Office PowerPoint</Application>
  <PresentationFormat>Widescreen</PresentationFormat>
  <Paragraphs>25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Aptos Display</vt:lpstr>
      <vt:lpstr>Arial</vt:lpstr>
      <vt:lpstr>Calibri</vt:lpstr>
      <vt:lpstr>Helvetica</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Dylan Breger</dc:creator>
  <cp:lastModifiedBy>Dylan Breger</cp:lastModifiedBy>
  <cp:revision>1</cp:revision>
  <dcterms:created xsi:type="dcterms:W3CDTF">2025-04-01T21:00:03Z</dcterms:created>
  <dcterms:modified xsi:type="dcterms:W3CDTF">2025-04-01T21:00:21Z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0x010100C24291D3CFFFB3468A8BEBC160241642</vt:lpwstr>
  </property>
</Properties>
</file>