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747421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954EF52-91C4-4E82-9A69-DA8FA4EB811E}" v="1" dt="2025-07-09T15:15:01.06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821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11" Type="http://schemas.openxmlformats.org/officeDocument/2006/relationships/customXml" Target="../customXml/item2.xml"/><Relationship Id="rId5" Type="http://schemas.openxmlformats.org/officeDocument/2006/relationships/viewProps" Target="viewProps.xml"/><Relationship Id="rId10" Type="http://schemas.openxmlformats.org/officeDocument/2006/relationships/customXml" Target="../customXml/item1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954EF52-91C4-4E82-9A69-DA8FA4EB811E}"/>
    <pc:docChg chg="addSld modSld">
      <pc:chgData name="Dylan Breger" userId="9b3da09f-10fe-42ec-9aa5-9fa2a3e9cc20" providerId="ADAL" clId="{D954EF52-91C4-4E82-9A69-DA8FA4EB811E}" dt="2025-07-09T15:15:01.056" v="0"/>
      <pc:docMkLst>
        <pc:docMk/>
      </pc:docMkLst>
      <pc:sldChg chg="add">
        <pc:chgData name="Dylan Breger" userId="9b3da09f-10fe-42ec-9aa5-9fa2a3e9cc20" providerId="ADAL" clId="{D954EF52-91C4-4E82-9A69-DA8FA4EB811E}" dt="2025-07-09T15:15:01.056" v="0"/>
        <pc:sldMkLst>
          <pc:docMk/>
          <pc:sldMk cId="1611923037" sldId="214747421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26CC69-F36E-4628-995F-35026896E412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6ED7CE-8744-4291-B0FC-9499F242679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797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22DB3A-BB17-DEB0-F665-99E1018A0B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6AA3E56-5128-6289-F122-299E72CEA8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492E9DF-842F-142A-CA46-6E5A910E544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0166B2C-5D04-1B61-0D75-08557771DC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05B6B9E-384F-42DE-A23F-1A162383700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4949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B7A544-CECF-AE45-8DAF-BC4880055A9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3B06F2D-57B0-BD94-364E-5C318157A2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5D6A99-F688-894C-48B8-7CA927FB3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554FFF-2964-CD52-B3AA-41C8F6E8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6D8B8-006B-C108-5839-CF07C42B4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698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20D13D-96FA-E277-9F2A-D28E05E9BA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667125-35EB-17DE-4035-1742D5B86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1530D2-B4E0-AF06-6A91-AF11FD3980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2BD3DF-14F9-5276-4E0A-B3472D4E75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7450EC-BB42-A0B9-6907-8A2DFFCC69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4413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8BDD15-9440-D77B-E9E7-05D22D854A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8015E5D-647B-F911-BDCF-08A9E2D5CF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FE51BD-739F-33B7-B7AF-8B4F1BA51C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0E836C-6790-DA8E-E132-2F0192042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F72BEE-8864-4665-7EC2-2EC2FAF9B9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1312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EA6848-EBDD-2E59-6A04-837E2A9514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0A3C1D-CF25-D455-6E74-4600483E17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10896-C25C-DC26-F8E6-839E6B0F35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DFC9A-E144-4597-678D-35C60CBCD4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50AF845-1487-AEC7-45EB-4EABFA2631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970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E796F-F4DC-1585-C137-3B409DE5E1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3939510-45F0-7D00-A374-044E5A48E8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3E36F3-5DDA-3596-EAD3-091B250467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4B01FF-4BF9-BA9C-981F-0AE538BF35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18D0E7-7D88-6406-9D63-93C41D72A2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63575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C013BB-079E-46BE-0265-01F9EBB83A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73E8D2-5BAF-B58C-64CE-B53AFED9D5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FE839C-1BDA-47C5-8D40-207FCBA1B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582542-1D85-33C6-EDA9-01E7979BB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95318B-3993-300E-386B-95632C1951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D0333F-E164-794C-65E0-B620F25F2E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7240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E41511-D14A-17AB-8C8D-E63B2FC77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FCD659-18A6-4D66-F95D-4AC9729270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5B7505-30EA-1B4E-EC26-4DB39BE03F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E89000-F13C-C476-8A11-79E9F5D3952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7ECB7F6-DD28-124B-3628-55EAC680490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5F7B0E-A217-003C-2CB4-517D2DFA31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AAAAE02-8222-0C05-61AC-08EB35579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926E4A-7281-BDA4-703F-7378D79E4A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21554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2FE73-F858-E921-08EE-2A06A3A0B9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5551B1-10A7-821D-9F8C-939102FC2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8F85C3-72BF-BB9E-779A-5E7048FB8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B62F39C-EFC3-4CAC-5165-1FBB8AC3AA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4823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A148E20-AC04-5F93-13FA-F5945749C7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675181E-E9EB-9A88-B1AB-756C386CF2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6952BA4-848A-8C18-6795-1781628836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3958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A1165A-6FCE-A286-9D25-A120683CB3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3DE181-CC07-ECA2-5D7A-0D8BD74905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E13955-1CCA-2DAB-1E47-0C6CA57313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8E5C46-B4A4-6DF7-E76C-D9F5A7B1BC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9EE5D1-530A-0F80-4466-9CC08F917D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ECB9942-D25B-3A1A-BCB7-C8B84796A4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91435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A0AE0-A9F1-232C-9A70-DFD5FD8AC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920B364-0A4C-F0D3-3FE2-0672F98A197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179BBB-9B93-633C-E5D9-75C9A39CB1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6453760-70A5-30C1-380E-0C0E029D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BC830A-2C33-9157-3557-4BAE4CC81B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82316F-28AD-D31A-7A39-83FEDE79BD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1237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8C99437-E426-F2F6-861A-B53453169A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97F8EB-1427-E22F-32C9-D86E34D1AE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45A26-2DBC-5D5C-4C47-061FC16D672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0C73353-B248-4039-8203-61CF20ACE0BA}" type="datetimeFigureOut">
              <a:rPr lang="en-US" smtClean="0"/>
              <a:t>7/9/2025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E39992-F6E5-7E75-8F37-D0145DF035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4D1007-DE72-4D87-33DB-9F96DF1306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CBD6FEB-F850-42A9-8EF1-7A99D55398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343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signin?utm_source=grab-and-go&amp;utm_medium=vab-insights&amp;utm_campaign=" TargetMode="External"/><Relationship Id="rId5" Type="http://schemas.openxmlformats.org/officeDocument/2006/relationships/hyperlink" Target="https://thevab.com/insight/how-many-fake-accounts-does-facebook-remove-each-year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D35AD5-6628-AC1F-C220-C3B5C8CAB8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B84E9A3D-6953-2AF1-3DD0-4E54395883B3}"/>
              </a:ext>
            </a:extLst>
          </p:cNvPr>
          <p:cNvSpPr>
            <a:spLocks/>
          </p:cNvSpPr>
          <p:nvPr/>
        </p:nvSpPr>
        <p:spPr>
          <a:xfrm>
            <a:off x="1" y="1685014"/>
            <a:ext cx="12192000" cy="5172986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97D5614-F1A5-E16F-0868-4135A561EDC6}"/>
              </a:ext>
            </a:extLst>
          </p:cNvPr>
          <p:cNvSpPr/>
          <p:nvPr/>
        </p:nvSpPr>
        <p:spPr>
          <a:xfrm>
            <a:off x="-20503" y="427650"/>
            <a:ext cx="103342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ts val="1000"/>
              <a:buFontTx/>
              <a:buNone/>
              <a:tabLst>
                <a:tab pos="456103" algn="l"/>
              </a:tabLst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+mn-cs"/>
              </a:rPr>
              <a:t>The number of fake accounts that Facebook bans have regularly equated to the equivalent of over half the world’s population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F0E2950-C201-1475-2B44-B4C7656CB85E}"/>
              </a:ext>
            </a:extLst>
          </p:cNvPr>
          <p:cNvSpPr txBox="1"/>
          <p:nvPr/>
        </p:nvSpPr>
        <p:spPr>
          <a:xfrm>
            <a:off x="503714" y="6189435"/>
            <a:ext cx="1170879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VAB analysis of Meta Transparency Center, Fake Accounts – Facebook, Accounts Actioned, as of 5/15/25. *VAB analysis of United Nations, Department of Economic and Social Affairs, Population Division (2024), World Population Prospects: The 2024 Revision, custom data acquired via UN Data Portal – Population Division website. ‘Accounts Actioned’ refers to fake accounts banned.</a:t>
            </a:r>
            <a:endParaRPr kumimoji="0" lang="fr-FR" sz="800" b="0" i="1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4625EF97-A34F-4FD3-966F-4F5D60BFC55A}"/>
              </a:ext>
            </a:extLst>
          </p:cNvPr>
          <p:cNvSpPr txBox="1"/>
          <p:nvPr/>
        </p:nvSpPr>
        <p:spPr>
          <a:xfrm>
            <a:off x="10760" y="1764562"/>
            <a:ext cx="12170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Banned Fake Facebook Accounts’ Share of Global Population</a:t>
            </a:r>
            <a:endParaRPr kumimoji="0" lang="en-US" sz="1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613E5CBC-2A3B-E028-6017-2C9EABCB34F0}"/>
              </a:ext>
            </a:extLst>
          </p:cNvPr>
          <p:cNvSpPr txBox="1"/>
          <p:nvPr/>
        </p:nvSpPr>
        <p:spPr>
          <a:xfrm>
            <a:off x="2724837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2018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34AC67B1-E108-CB07-AB68-2192350EEFEA}"/>
              </a:ext>
            </a:extLst>
          </p:cNvPr>
          <p:cNvSpPr txBox="1"/>
          <p:nvPr/>
        </p:nvSpPr>
        <p:spPr>
          <a:xfrm>
            <a:off x="213360" y="2904848"/>
            <a:ext cx="23241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Fake Accounts Banned by Facebook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51B890CF-2AB2-2F8A-B69E-156DAB7520B5}"/>
              </a:ext>
            </a:extLst>
          </p:cNvPr>
          <p:cNvSpPr txBox="1"/>
          <p:nvPr/>
        </p:nvSpPr>
        <p:spPr>
          <a:xfrm>
            <a:off x="10760" y="4064900"/>
            <a:ext cx="25266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Global Population*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671C6D37-D47A-7BFD-2159-2A8BC1B6F7AC}"/>
              </a:ext>
            </a:extLst>
          </p:cNvPr>
          <p:cNvSpPr txBox="1"/>
          <p:nvPr/>
        </p:nvSpPr>
        <p:spPr>
          <a:xfrm>
            <a:off x="10760" y="4906645"/>
            <a:ext cx="25266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Fake Accounts Banned % Share of Global Population</a:t>
            </a:r>
            <a:endParaRPr kumimoji="0" lang="en-US" sz="12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A509BF3D-E700-0DAA-BC0B-FD564DCA9067}"/>
              </a:ext>
            </a:extLst>
          </p:cNvPr>
          <p:cNvCxnSpPr>
            <a:cxnSpLocks/>
          </p:cNvCxnSpPr>
          <p:nvPr/>
        </p:nvCxnSpPr>
        <p:spPr>
          <a:xfrm>
            <a:off x="407670" y="3716940"/>
            <a:ext cx="11445240" cy="0"/>
          </a:xfrm>
          <a:prstGeom prst="line">
            <a:avLst/>
          </a:prstGeom>
          <a:ln w="19050">
            <a:solidFill>
              <a:srgbClr val="1F1A62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89412173-C7F0-F41D-775E-054EA583598E}"/>
              </a:ext>
            </a:extLst>
          </p:cNvPr>
          <p:cNvCxnSpPr>
            <a:cxnSpLocks/>
          </p:cNvCxnSpPr>
          <p:nvPr/>
        </p:nvCxnSpPr>
        <p:spPr>
          <a:xfrm>
            <a:off x="3881326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C03CD5CF-77C9-F445-10A9-320981484865}"/>
              </a:ext>
            </a:extLst>
          </p:cNvPr>
          <p:cNvCxnSpPr>
            <a:cxnSpLocks/>
          </p:cNvCxnSpPr>
          <p:nvPr/>
        </p:nvCxnSpPr>
        <p:spPr>
          <a:xfrm>
            <a:off x="407670" y="4720620"/>
            <a:ext cx="11445240" cy="0"/>
          </a:xfrm>
          <a:prstGeom prst="line">
            <a:avLst/>
          </a:prstGeom>
          <a:ln w="19050">
            <a:solidFill>
              <a:srgbClr val="1F1A6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Rectangle 4">
            <a:extLst>
              <a:ext uri="{FF2B5EF4-FFF2-40B4-BE49-F238E27FC236}">
                <a16:creationId xmlns:a16="http://schemas.microsoft.com/office/drawing/2014/main" id="{E0BA2F96-DC89-2256-02F2-53CCACA948B8}"/>
              </a:ext>
            </a:extLst>
          </p:cNvPr>
          <p:cNvSpPr/>
          <p:nvPr/>
        </p:nvSpPr>
        <p:spPr>
          <a:xfrm>
            <a:off x="2724835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3.34B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168393-0F78-7AB5-5379-42AAA4A4550F}"/>
              </a:ext>
            </a:extLst>
          </p:cNvPr>
          <p:cNvSpPr/>
          <p:nvPr/>
        </p:nvSpPr>
        <p:spPr>
          <a:xfrm>
            <a:off x="2666371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43%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055F50D-C7A7-F970-EFF5-763709ACA4D9}"/>
              </a:ext>
            </a:extLst>
          </p:cNvPr>
          <p:cNvSpPr/>
          <p:nvPr/>
        </p:nvSpPr>
        <p:spPr>
          <a:xfrm>
            <a:off x="2724835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7.73B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3FA7D80-FD6D-E85A-FFCC-F97310238A70}"/>
              </a:ext>
            </a:extLst>
          </p:cNvPr>
          <p:cNvSpPr txBox="1"/>
          <p:nvPr/>
        </p:nvSpPr>
        <p:spPr>
          <a:xfrm>
            <a:off x="4043487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2019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7A060ED4-624D-99A4-E927-29CB2A5A6690}"/>
              </a:ext>
            </a:extLst>
          </p:cNvPr>
          <p:cNvCxnSpPr>
            <a:cxnSpLocks/>
          </p:cNvCxnSpPr>
          <p:nvPr/>
        </p:nvCxnSpPr>
        <p:spPr>
          <a:xfrm>
            <a:off x="5199976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19">
            <a:extLst>
              <a:ext uri="{FF2B5EF4-FFF2-40B4-BE49-F238E27FC236}">
                <a16:creationId xmlns:a16="http://schemas.microsoft.com/office/drawing/2014/main" id="{51A4B585-0853-F495-D961-3349801D8C37}"/>
              </a:ext>
            </a:extLst>
          </p:cNvPr>
          <p:cNvSpPr/>
          <p:nvPr/>
        </p:nvSpPr>
        <p:spPr>
          <a:xfrm>
            <a:off x="4043485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6.50B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F2A10FD-C6D0-19EE-3760-FF51F2C6C7BB}"/>
              </a:ext>
            </a:extLst>
          </p:cNvPr>
          <p:cNvSpPr/>
          <p:nvPr/>
        </p:nvSpPr>
        <p:spPr>
          <a:xfrm>
            <a:off x="3985021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83%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7165E8-794B-6C69-F9B3-5C6F3673A516}"/>
              </a:ext>
            </a:extLst>
          </p:cNvPr>
          <p:cNvSpPr/>
          <p:nvPr/>
        </p:nvSpPr>
        <p:spPr>
          <a:xfrm>
            <a:off x="4043485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7.81B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2D8488F-9FDE-33ED-CDE2-4D9F254789BA}"/>
              </a:ext>
            </a:extLst>
          </p:cNvPr>
          <p:cNvSpPr txBox="1"/>
          <p:nvPr/>
        </p:nvSpPr>
        <p:spPr>
          <a:xfrm>
            <a:off x="5356890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2020</a:t>
            </a:r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A6830858-3102-7990-5BC8-BCA54345F0A6}"/>
              </a:ext>
            </a:extLst>
          </p:cNvPr>
          <p:cNvCxnSpPr>
            <a:cxnSpLocks/>
          </p:cNvCxnSpPr>
          <p:nvPr/>
        </p:nvCxnSpPr>
        <p:spPr>
          <a:xfrm>
            <a:off x="6513379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Rectangle 24">
            <a:extLst>
              <a:ext uri="{FF2B5EF4-FFF2-40B4-BE49-F238E27FC236}">
                <a16:creationId xmlns:a16="http://schemas.microsoft.com/office/drawing/2014/main" id="{2E0C9003-1623-3DCF-5EF1-33F3CF6BC5DD}"/>
              </a:ext>
            </a:extLst>
          </p:cNvPr>
          <p:cNvSpPr/>
          <p:nvPr/>
        </p:nvSpPr>
        <p:spPr>
          <a:xfrm>
            <a:off x="5356888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5.80B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9D65E1E0-14E9-4D3E-70BB-A06E2911C8E8}"/>
              </a:ext>
            </a:extLst>
          </p:cNvPr>
          <p:cNvSpPr/>
          <p:nvPr/>
        </p:nvSpPr>
        <p:spPr>
          <a:xfrm>
            <a:off x="5298424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74%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CE13F8D-A775-B8AC-1D54-243CA5A00EF6}"/>
              </a:ext>
            </a:extLst>
          </p:cNvPr>
          <p:cNvSpPr/>
          <p:nvPr/>
        </p:nvSpPr>
        <p:spPr>
          <a:xfrm>
            <a:off x="5356888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7.89B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32E15745-A839-823F-9E50-4781E3CEB79B}"/>
              </a:ext>
            </a:extLst>
          </p:cNvPr>
          <p:cNvSpPr txBox="1"/>
          <p:nvPr/>
        </p:nvSpPr>
        <p:spPr>
          <a:xfrm>
            <a:off x="6671215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2021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87A372E-E1F3-6C02-26EA-B2EF34BC04E2}"/>
              </a:ext>
            </a:extLst>
          </p:cNvPr>
          <p:cNvCxnSpPr>
            <a:cxnSpLocks/>
          </p:cNvCxnSpPr>
          <p:nvPr/>
        </p:nvCxnSpPr>
        <p:spPr>
          <a:xfrm>
            <a:off x="7827704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>
            <a:extLst>
              <a:ext uri="{FF2B5EF4-FFF2-40B4-BE49-F238E27FC236}">
                <a16:creationId xmlns:a16="http://schemas.microsoft.com/office/drawing/2014/main" id="{B4F127CE-50EF-3885-FF01-A4E43DE7FDFD}"/>
              </a:ext>
            </a:extLst>
          </p:cNvPr>
          <p:cNvSpPr/>
          <p:nvPr/>
        </p:nvSpPr>
        <p:spPr>
          <a:xfrm>
            <a:off x="6671213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6.50B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DC01A7E9-7965-6604-056B-1209B89524DE}"/>
              </a:ext>
            </a:extLst>
          </p:cNvPr>
          <p:cNvSpPr/>
          <p:nvPr/>
        </p:nvSpPr>
        <p:spPr>
          <a:xfrm>
            <a:off x="6612749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82%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694BBA02-C120-77C1-A8B4-ABE296566BE8}"/>
              </a:ext>
            </a:extLst>
          </p:cNvPr>
          <p:cNvSpPr/>
          <p:nvPr/>
        </p:nvSpPr>
        <p:spPr>
          <a:xfrm>
            <a:off x="6671213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7.95B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DB02548D-08F8-EF7A-8C53-99D9AA9B610E}"/>
              </a:ext>
            </a:extLst>
          </p:cNvPr>
          <p:cNvSpPr txBox="1"/>
          <p:nvPr/>
        </p:nvSpPr>
        <p:spPr>
          <a:xfrm>
            <a:off x="7985540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5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8A3011E7-6A29-1633-2359-D215A728C4D1}"/>
              </a:ext>
            </a:extLst>
          </p:cNvPr>
          <p:cNvCxnSpPr>
            <a:cxnSpLocks/>
          </p:cNvCxnSpPr>
          <p:nvPr/>
        </p:nvCxnSpPr>
        <p:spPr>
          <a:xfrm>
            <a:off x="9142029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Rectangle 35">
            <a:extLst>
              <a:ext uri="{FF2B5EF4-FFF2-40B4-BE49-F238E27FC236}">
                <a16:creationId xmlns:a16="http://schemas.microsoft.com/office/drawing/2014/main" id="{28FA5CB0-C1D8-8D4F-0525-441A491EE45A}"/>
              </a:ext>
            </a:extLst>
          </p:cNvPr>
          <p:cNvSpPr/>
          <p:nvPr/>
        </p:nvSpPr>
        <p:spPr>
          <a:xfrm>
            <a:off x="7985538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5.80B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3D24464-808B-737F-8392-F9BCEB2DF1DD}"/>
              </a:ext>
            </a:extLst>
          </p:cNvPr>
          <p:cNvSpPr/>
          <p:nvPr/>
        </p:nvSpPr>
        <p:spPr>
          <a:xfrm>
            <a:off x="7927074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72%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B9699EEB-B23F-6B69-912F-57C17F421E12}"/>
              </a:ext>
            </a:extLst>
          </p:cNvPr>
          <p:cNvSpPr/>
          <p:nvPr/>
        </p:nvSpPr>
        <p:spPr>
          <a:xfrm>
            <a:off x="7985538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8.02B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B03DE50C-ED86-F310-3591-96014D2EAA8B}"/>
              </a:ext>
            </a:extLst>
          </p:cNvPr>
          <p:cNvSpPr txBox="1"/>
          <p:nvPr/>
        </p:nvSpPr>
        <p:spPr>
          <a:xfrm>
            <a:off x="9309926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2023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5AA893F-1BA0-B136-12C2-4B94BAEA3135}"/>
              </a:ext>
            </a:extLst>
          </p:cNvPr>
          <p:cNvCxnSpPr>
            <a:cxnSpLocks/>
          </p:cNvCxnSpPr>
          <p:nvPr/>
        </p:nvCxnSpPr>
        <p:spPr>
          <a:xfrm>
            <a:off x="10466415" y="2350331"/>
            <a:ext cx="0" cy="3423910"/>
          </a:xfrm>
          <a:prstGeom prst="line">
            <a:avLst/>
          </a:prstGeom>
          <a:ln w="19050">
            <a:solidFill>
              <a:srgbClr val="1F1A62"/>
            </a:solidFill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Rectangle 41">
            <a:extLst>
              <a:ext uri="{FF2B5EF4-FFF2-40B4-BE49-F238E27FC236}">
                <a16:creationId xmlns:a16="http://schemas.microsoft.com/office/drawing/2014/main" id="{197B44BE-4381-CEE6-C2D7-B0294C51C43F}"/>
              </a:ext>
            </a:extLst>
          </p:cNvPr>
          <p:cNvSpPr/>
          <p:nvPr/>
        </p:nvSpPr>
        <p:spPr>
          <a:xfrm>
            <a:off x="9309924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2.62B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D05C7D-507A-51FF-04D1-6C0759896CDB}"/>
              </a:ext>
            </a:extLst>
          </p:cNvPr>
          <p:cNvSpPr/>
          <p:nvPr/>
        </p:nvSpPr>
        <p:spPr>
          <a:xfrm>
            <a:off x="9251460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32%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12493F3B-CC6A-7123-776D-3EE506556C76}"/>
              </a:ext>
            </a:extLst>
          </p:cNvPr>
          <p:cNvSpPr/>
          <p:nvPr/>
        </p:nvSpPr>
        <p:spPr>
          <a:xfrm>
            <a:off x="9309924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8.09B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FB811B2C-1ACC-2F71-EAA6-8C1CFA910524}"/>
              </a:ext>
            </a:extLst>
          </p:cNvPr>
          <p:cNvSpPr txBox="1"/>
          <p:nvPr/>
        </p:nvSpPr>
        <p:spPr>
          <a:xfrm>
            <a:off x="10634312" y="2302071"/>
            <a:ext cx="100383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2024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28609BCF-4DBA-6BD0-73A3-F058FA45EBBF}"/>
              </a:ext>
            </a:extLst>
          </p:cNvPr>
          <p:cNvSpPr/>
          <p:nvPr/>
        </p:nvSpPr>
        <p:spPr>
          <a:xfrm>
            <a:off x="10634310" y="2847755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00BFF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4.33B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505F0BE8-D7A0-70D0-87BC-DD1C246A0E89}"/>
              </a:ext>
            </a:extLst>
          </p:cNvPr>
          <p:cNvSpPr/>
          <p:nvPr/>
        </p:nvSpPr>
        <p:spPr>
          <a:xfrm>
            <a:off x="10575846" y="4865715"/>
            <a:ext cx="1120765" cy="912856"/>
          </a:xfrm>
          <a:prstGeom prst="rect">
            <a:avLst/>
          </a:prstGeom>
          <a:solidFill>
            <a:srgbClr val="00BFF2"/>
          </a:solidFill>
          <a:ln w="28575">
            <a:solidFill>
              <a:srgbClr val="1F1A6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53%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0460483C-BCB6-4FC9-8003-CB6D952D9EA5}"/>
              </a:ext>
            </a:extLst>
          </p:cNvPr>
          <p:cNvSpPr/>
          <p:nvPr/>
        </p:nvSpPr>
        <p:spPr>
          <a:xfrm>
            <a:off x="10634310" y="3873816"/>
            <a:ext cx="1003836" cy="689727"/>
          </a:xfrm>
          <a:prstGeom prst="rect">
            <a:avLst/>
          </a:prstGeom>
          <a:solidFill>
            <a:schemeClr val="bg1"/>
          </a:solidFill>
          <a:ln w="28575"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8.16B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5E52770-F30A-DF73-D0F0-FBF6D907C47A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9F852F8F-D815-E7E0-B155-CD573F35F741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TextBox 13">
            <a:hlinkClick r:id="rId5"/>
            <a:extLst>
              <a:ext uri="{FF2B5EF4-FFF2-40B4-BE49-F238E27FC236}">
                <a16:creationId xmlns:a16="http://schemas.microsoft.com/office/drawing/2014/main" id="{0640B743-C278-BAC5-7AD3-990020DF9906}"/>
              </a:ext>
            </a:extLst>
          </p:cNvPr>
          <p:cNvSpPr txBox="1">
            <a:spLocks/>
          </p:cNvSpPr>
          <p:nvPr/>
        </p:nvSpPr>
        <p:spPr>
          <a:xfrm>
            <a:off x="-3" y="5924232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Question of the Week -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kumimoji="0" lang="en-US" sz="1200" b="1" i="1" u="sng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How many fake accounts does Facebook remove each year?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D7D44DB-5C22-324F-AD15-83739603E849}"/>
              </a:ext>
            </a:extLst>
          </p:cNvPr>
          <p:cNvSpPr/>
          <p:nvPr/>
        </p:nvSpPr>
        <p:spPr>
          <a:xfrm>
            <a:off x="-2" y="-1"/>
            <a:ext cx="3443593" cy="281990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Facebook Fake Accounts vs. World Population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85284929-1B82-DF33-66C4-7BDDB76B3EB4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5FAB28DC-F65E-B773-91CE-4EFFD50AF11D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transparency insights</a:t>
            </a:r>
          </a:p>
        </p:txBody>
      </p:sp>
      <p:pic>
        <p:nvPicPr>
          <p:cNvPr id="52" name="Picture 2">
            <a:hlinkClick r:id="rId6"/>
            <a:extLst>
              <a:ext uri="{FF2B5EF4-FFF2-40B4-BE49-F238E27FC236}">
                <a16:creationId xmlns:a16="http://schemas.microsoft.com/office/drawing/2014/main" id="{89F2B3F7-5E72-0BD1-1A84-5CF227F2D0E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192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8" ma:contentTypeDescription="Create a new document." ma:contentTypeScope="" ma:versionID="387be907f486394efa0aa922f6891cb4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5bf9659b688e4d2890b1db6b33d4e217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21AB9998-425C-4CAE-9871-9FAECD7A4CED}"/>
</file>

<file path=customXml/itemProps2.xml><?xml version="1.0" encoding="utf-8"?>
<ds:datastoreItem xmlns:ds="http://schemas.openxmlformats.org/officeDocument/2006/customXml" ds:itemID="{20FC7FC9-84D4-4A19-BBEF-39BCC345D790}"/>
</file>

<file path=customXml/itemProps3.xml><?xml version="1.0" encoding="utf-8"?>
<ds:datastoreItem xmlns:ds="http://schemas.openxmlformats.org/officeDocument/2006/customXml" ds:itemID="{366FE979-1E57-476C-931B-7F795EE56B6E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194</Words>
  <Application>Microsoft Office PowerPoint</Application>
  <PresentationFormat>Widescreen</PresentationFormat>
  <Paragraphs>39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Display</vt:lpstr>
      <vt:lpstr>Arial</vt:lpstr>
      <vt:lpstr>Calibri</vt:lpstr>
      <vt:lpstr>Helvetica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2025-07-09T15:14:58Z</dcterms:created>
  <dcterms:modified xsi:type="dcterms:W3CDTF">2025-07-09T15:15:07Z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