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61759"/>
            <a:ext cx="12191365" cy="396240"/>
          </a:xfrm>
          <a:custGeom>
            <a:avLst/>
            <a:gdLst/>
            <a:ahLst/>
            <a:cxnLst/>
            <a:rect l="l" t="t" r="r" b="b"/>
            <a:pathLst>
              <a:path w="12191365" h="396240">
                <a:moveTo>
                  <a:pt x="0" y="396239"/>
                </a:moveTo>
                <a:lnTo>
                  <a:pt x="12191238" y="396239"/>
                </a:lnTo>
                <a:lnTo>
                  <a:pt x="12191238" y="0"/>
                </a:lnTo>
                <a:lnTo>
                  <a:pt x="0" y="0"/>
                </a:lnTo>
                <a:lnTo>
                  <a:pt x="0" y="396239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99610"/>
          </a:xfrm>
          <a:custGeom>
            <a:avLst/>
            <a:gdLst/>
            <a:ahLst/>
            <a:cxnLst/>
            <a:rect l="l" t="t" r="r" b="b"/>
            <a:pathLst>
              <a:path w="12191365" h="4499610">
                <a:moveTo>
                  <a:pt x="0" y="4499610"/>
                </a:moveTo>
                <a:lnTo>
                  <a:pt x="12191238" y="4499610"/>
                </a:lnTo>
                <a:lnTo>
                  <a:pt x="12191238" y="0"/>
                </a:lnTo>
                <a:lnTo>
                  <a:pt x="0" y="0"/>
                </a:lnTo>
                <a:lnTo>
                  <a:pt x="0" y="449961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79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185915"/>
            <a:ext cx="12192000" cy="276225"/>
          </a:xfrm>
          <a:custGeom>
            <a:avLst/>
            <a:gdLst/>
            <a:ahLst/>
            <a:cxnLst/>
            <a:rect l="l" t="t" r="r" b="b"/>
            <a:pathLst>
              <a:path w="12192000" h="276225">
                <a:moveTo>
                  <a:pt x="12192000" y="0"/>
                </a:moveTo>
                <a:lnTo>
                  <a:pt x="0" y="0"/>
                </a:lnTo>
                <a:lnTo>
                  <a:pt x="0" y="275844"/>
                </a:lnTo>
                <a:lnTo>
                  <a:pt x="12192000" y="275844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185915"/>
            <a:ext cx="12192000" cy="276225"/>
          </a:xfrm>
          <a:custGeom>
            <a:avLst/>
            <a:gdLst/>
            <a:ahLst/>
            <a:cxnLst/>
            <a:rect l="l" t="t" r="r" b="b"/>
            <a:pathLst>
              <a:path w="12192000" h="276225">
                <a:moveTo>
                  <a:pt x="0" y="0"/>
                </a:moveTo>
                <a:lnTo>
                  <a:pt x="12192000" y="0"/>
                </a:lnTo>
              </a:path>
              <a:path w="12192000" h="276225">
                <a:moveTo>
                  <a:pt x="12192000" y="275844"/>
                </a:moveTo>
                <a:lnTo>
                  <a:pt x="0" y="275844"/>
                </a:lnTo>
                <a:lnTo>
                  <a:pt x="0" y="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what-is-digital-ad-fraud?utm_source=website&amp;utm_medium=resource-center&amp;utm_campaign=grab-n-gos" TargetMode="External"/><Relationship Id="rId5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9068" y="482788"/>
            <a:ext cx="956056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estimated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global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cost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fraud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$84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billion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which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projected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 more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than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double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over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next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5</a:t>
            </a:r>
            <a:r>
              <a:rPr dirty="0" sz="2600" spc="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209" marR="5080" indent="-1714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ad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fraud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50279" y="5969476"/>
            <a:ext cx="3355975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Juniper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Research,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Quantifying</a:t>
            </a:r>
            <a:r>
              <a:rPr dirty="0" sz="700" spc="4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Cost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7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Fraud: 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2023-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2028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,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9/26/2023.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94006" y="6213674"/>
            <a:ext cx="5811520" cy="579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‘What Is…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Digital</a:t>
            </a:r>
            <a:r>
              <a:rPr dirty="0" u="sng" sz="1200" spc="-6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Fraud’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Arial"/>
              <a:cs typeface="Arial"/>
            </a:endParaRPr>
          </a:p>
          <a:p>
            <a:pPr marL="825500">
              <a:lnSpc>
                <a:spcPct val="100000"/>
              </a:lnSpc>
              <a:spcBef>
                <a:spcPts val="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61" y="774"/>
            <a:ext cx="1923414" cy="277495"/>
          </a:xfrm>
          <a:custGeom>
            <a:avLst/>
            <a:gdLst/>
            <a:ahLst/>
            <a:cxnLst/>
            <a:rect l="l" t="t" r="r" b="b"/>
            <a:pathLst>
              <a:path w="1923414" h="277495">
                <a:moveTo>
                  <a:pt x="1923275" y="0"/>
                </a:moveTo>
                <a:lnTo>
                  <a:pt x="0" y="0"/>
                </a:lnTo>
                <a:lnTo>
                  <a:pt x="0" y="277355"/>
                </a:lnTo>
                <a:lnTo>
                  <a:pt x="1923275" y="277355"/>
                </a:lnTo>
                <a:lnTo>
                  <a:pt x="1923275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1" y="761"/>
            <a:ext cx="1923414" cy="27749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Fraud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50523" y="1739885"/>
            <a:ext cx="4064000" cy="477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0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Estimated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Global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Cost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Digital</a:t>
            </a:r>
            <a:r>
              <a:rPr dirty="0" u="sng" sz="1600" spc="-7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</a:t>
            </a:r>
            <a:r>
              <a:rPr dirty="0" u="sng" sz="1600" spc="-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Fraud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66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$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Billions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92352" y="2087880"/>
            <a:ext cx="9180574" cy="333603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463039" y="5295900"/>
            <a:ext cx="2432685" cy="462280"/>
          </a:xfrm>
          <a:prstGeom prst="rect">
            <a:avLst/>
          </a:prstGeom>
          <a:solidFill>
            <a:srgbClr val="FFE600"/>
          </a:solidFill>
          <a:ln w="9525">
            <a:solidFill>
              <a:srgbClr val="1B136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1440" marR="315595">
              <a:lnSpc>
                <a:spcPct val="100000"/>
              </a:lnSpc>
              <a:spcBef>
                <a:spcPts val="315"/>
              </a:spcBef>
            </a:pP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$35</a:t>
            </a:r>
            <a:r>
              <a:rPr dirty="0" sz="12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billion</a:t>
            </a:r>
            <a:r>
              <a:rPr dirty="0" sz="1200" spc="3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projected</a:t>
            </a:r>
            <a:r>
              <a:rPr dirty="0" sz="1200" spc="5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dirty="0" sz="1200" spc="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F5F"/>
                </a:solidFill>
                <a:latin typeface="Arial"/>
                <a:cs typeface="Arial"/>
              </a:rPr>
              <a:t>North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America alone</a:t>
            </a:r>
            <a:r>
              <a:rPr dirty="0" sz="1200" spc="-10">
                <a:solidFill>
                  <a:srgbClr val="001F5F"/>
                </a:solidFill>
                <a:latin typeface="Arial"/>
                <a:cs typeface="Arial"/>
              </a:rPr>
              <a:t> (2023)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348471" y="5295900"/>
            <a:ext cx="2432685" cy="462280"/>
          </a:xfrm>
          <a:prstGeom prst="rect">
            <a:avLst/>
          </a:prstGeom>
          <a:solidFill>
            <a:srgbClr val="FFE600"/>
          </a:solidFill>
          <a:ln w="9525">
            <a:solidFill>
              <a:srgbClr val="1B136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1440" marR="314960">
              <a:lnSpc>
                <a:spcPct val="100000"/>
              </a:lnSpc>
              <a:spcBef>
                <a:spcPts val="315"/>
              </a:spcBef>
            </a:pP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$72</a:t>
            </a:r>
            <a:r>
              <a:rPr dirty="0" sz="12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01F5F"/>
                </a:solidFill>
                <a:latin typeface="Arial"/>
                <a:cs typeface="Arial"/>
              </a:rPr>
              <a:t>billion</a:t>
            </a:r>
            <a:r>
              <a:rPr dirty="0" sz="1200" spc="3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projected</a:t>
            </a:r>
            <a:r>
              <a:rPr dirty="0" sz="1200" spc="5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dirty="0" sz="1200" spc="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001F5F"/>
                </a:solidFill>
                <a:latin typeface="Arial"/>
                <a:cs typeface="Arial"/>
              </a:rPr>
              <a:t>North </a:t>
            </a:r>
            <a:r>
              <a:rPr dirty="0" sz="1200">
                <a:solidFill>
                  <a:srgbClr val="001F5F"/>
                </a:solidFill>
                <a:latin typeface="Arial"/>
                <a:cs typeface="Arial"/>
              </a:rPr>
              <a:t>America alone</a:t>
            </a:r>
            <a:r>
              <a:rPr dirty="0" sz="1200" spc="-10">
                <a:solidFill>
                  <a:srgbClr val="001F5F"/>
                </a:solidFill>
                <a:latin typeface="Arial"/>
                <a:cs typeface="Arial"/>
              </a:rPr>
              <a:t> (2028)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3989070" y="5525068"/>
            <a:ext cx="4210685" cy="85725"/>
            <a:chOff x="3989070" y="5525068"/>
            <a:chExt cx="4210685" cy="85725"/>
          </a:xfrm>
        </p:grpSpPr>
        <p:sp>
          <p:nvSpPr>
            <p:cNvPr id="16" name="object 16" descr=""/>
            <p:cNvSpPr/>
            <p:nvPr/>
          </p:nvSpPr>
          <p:spPr>
            <a:xfrm>
              <a:off x="3989070" y="5567933"/>
              <a:ext cx="4139565" cy="0"/>
            </a:xfrm>
            <a:custGeom>
              <a:avLst/>
              <a:gdLst/>
              <a:ahLst/>
              <a:cxnLst/>
              <a:rect l="l" t="t" r="r" b="b"/>
              <a:pathLst>
                <a:path w="4139565" h="0">
                  <a:moveTo>
                    <a:pt x="0" y="0"/>
                  </a:moveTo>
                  <a:lnTo>
                    <a:pt x="4139158" y="0"/>
                  </a:lnTo>
                </a:path>
              </a:pathLst>
            </a:custGeom>
            <a:ln w="28575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8113941" y="5525068"/>
              <a:ext cx="85725" cy="85725"/>
            </a:xfrm>
            <a:custGeom>
              <a:avLst/>
              <a:gdLst/>
              <a:ahLst/>
              <a:cxnLst/>
              <a:rect l="l" t="t" r="r" b="b"/>
              <a:pathLst>
                <a:path w="85725" h="85725">
                  <a:moveTo>
                    <a:pt x="0" y="0"/>
                  </a:moveTo>
                  <a:lnTo>
                    <a:pt x="0" y="85724"/>
                  </a:lnTo>
                  <a:lnTo>
                    <a:pt x="85725" y="42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4067079" y="5590076"/>
            <a:ext cx="280416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=</a:t>
            </a:r>
            <a:r>
              <a:rPr dirty="0" sz="1050" spc="7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to total</a:t>
            </a:r>
            <a:r>
              <a:rPr dirty="0" sz="1050" spc="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EC3B8D"/>
                </a:solidFill>
                <a:latin typeface="Arial"/>
                <a:cs typeface="Arial"/>
              </a:rPr>
              <a:t>U.S.</a:t>
            </a:r>
            <a:r>
              <a:rPr dirty="0" sz="1050" spc="-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national</a:t>
            </a:r>
            <a:r>
              <a:rPr dirty="0" sz="1050" spc="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+</a:t>
            </a:r>
            <a:r>
              <a:rPr dirty="0" sz="1050" spc="7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local</a:t>
            </a:r>
            <a:r>
              <a:rPr dirty="0" sz="1050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cable</a:t>
            </a:r>
            <a:r>
              <a:rPr dirty="0" sz="1050" spc="-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35">
                <a:solidFill>
                  <a:srgbClr val="EC3B8D"/>
                </a:solidFill>
                <a:latin typeface="Arial"/>
                <a:cs typeface="Arial"/>
              </a:rPr>
              <a:t>TV</a:t>
            </a:r>
            <a:r>
              <a:rPr dirty="0" sz="1050" spc="-7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EC3B8D"/>
                </a:solidFill>
                <a:latin typeface="Arial"/>
                <a:cs typeface="Arial"/>
              </a:rPr>
              <a:t>ad</a:t>
            </a:r>
            <a:r>
              <a:rPr dirty="0" sz="1050" spc="5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25">
                <a:solidFill>
                  <a:srgbClr val="EC3B8D"/>
                </a:solidFill>
                <a:latin typeface="Arial"/>
                <a:cs typeface="Arial"/>
              </a:rPr>
              <a:t>$$$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8A4A80-E561-4726-B893-1C3D5C5A12F4}"/>
</file>

<file path=customXml/itemProps2.xml><?xml version="1.0" encoding="utf-8"?>
<ds:datastoreItem xmlns:ds="http://schemas.openxmlformats.org/officeDocument/2006/customXml" ds:itemID="{24C75ED3-670C-4959-B958-A63565FF6E3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2024-05-01T17:56:23Z</dcterms:created>
  <dcterms:modified xsi:type="dcterms:W3CDTF">2024-05-01T17:56:23Z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