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CF70FB-70D7-492A-92DC-AD17176B4552}" v="1" dt="2024-10-09T20:26:39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36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CCF70FB-70D7-492A-92DC-AD17176B4552}"/>
    <pc:docChg chg="addSld modSld">
      <pc:chgData name="Dylan Breger" userId="9b3da09f-10fe-42ec-9aa5-9fa2a3e9cc20" providerId="ADAL" clId="{7CCF70FB-70D7-492A-92DC-AD17176B4552}" dt="2024-10-09T20:26:39.266" v="0"/>
      <pc:docMkLst>
        <pc:docMk/>
      </pc:docMkLst>
      <pc:sldChg chg="add">
        <pc:chgData name="Dylan Breger" userId="9b3da09f-10fe-42ec-9aa5-9fa2a3e9cc20" providerId="ADAL" clId="{7CCF70FB-70D7-492A-92DC-AD17176B4552}" dt="2024-10-09T20:26:39.266" v="0"/>
        <pc:sldMkLst>
          <pc:docMk/>
          <pc:sldMk cId="489509333" sldId="21473765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Significantly Changed Our Approach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Measurement Strategy</c:v>
                </c:pt>
                <c:pt idx="1">
                  <c:v>Number of Data Partners Used</c:v>
                </c:pt>
                <c:pt idx="2">
                  <c:v>Targeting Strategy</c:v>
                </c:pt>
                <c:pt idx="3">
                  <c:v>Digital Advertising Strategy Overall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0.15</c:v>
                </c:pt>
                <c:pt idx="2">
                  <c:v>0.19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6-46E4-8929-46920D3D98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Made Some Adjustments, But Minimal Impact Overall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Measurement Strategy</c:v>
                </c:pt>
                <c:pt idx="1">
                  <c:v>Number of Data Partners Used</c:v>
                </c:pt>
                <c:pt idx="2">
                  <c:v>Targeting Strategy</c:v>
                </c:pt>
                <c:pt idx="3">
                  <c:v>Digital Advertising Strategy Overall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0.38</c:v>
                </c:pt>
                <c:pt idx="1">
                  <c:v>0.32</c:v>
                </c:pt>
                <c:pt idx="2">
                  <c:v>0.41</c:v>
                </c:pt>
                <c:pt idx="3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6-46E4-8929-46920D3D98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Noticable Impact Yet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Measurement Strategy</c:v>
                </c:pt>
                <c:pt idx="1">
                  <c:v>Number of Data Partners Used</c:v>
                </c:pt>
                <c:pt idx="2">
                  <c:v>Targeting Strategy</c:v>
                </c:pt>
                <c:pt idx="3">
                  <c:v>Digital Advertising Strategy Overall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</c:v>
                </c:pt>
                <c:pt idx="1">
                  <c:v>0.44</c:v>
                </c:pt>
                <c:pt idx="2">
                  <c:v>0.31</c:v>
                </c:pt>
                <c:pt idx="3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F6-46E4-8929-46920D3D984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Sure</c:v>
                </c:pt>
              </c:strCache>
            </c:strRef>
          </c:tx>
          <c:spPr>
            <a:solidFill>
              <a:srgbClr val="A343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Measurement Strategy</c:v>
                </c:pt>
                <c:pt idx="1">
                  <c:v>Number of Data Partners Used</c:v>
                </c:pt>
                <c:pt idx="2">
                  <c:v>Targeting Strategy</c:v>
                </c:pt>
                <c:pt idx="3">
                  <c:v>Digital Advertising Strategy Overall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0.08</c:v>
                </c:pt>
                <c:pt idx="1">
                  <c:v>0.1</c:v>
                </c:pt>
                <c:pt idx="2">
                  <c:v>0.09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F6-46E4-8929-46920D3D9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3428863"/>
        <c:axId val="1483431743"/>
      </c:barChart>
      <c:catAx>
        <c:axId val="14834288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83431743"/>
        <c:crosses val="autoZero"/>
        <c:auto val="1"/>
        <c:lblAlgn val="ctr"/>
        <c:lblOffset val="100"/>
        <c:noMultiLvlLbl val="0"/>
      </c:catAx>
      <c:valAx>
        <c:axId val="148343174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83428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35788-C613-5CE7-266D-3C63C9DF2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349F8-0D3B-5A57-F9BC-6F02EDAEF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6DD1B-A49E-E216-A8F9-846CA3D0D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5328-FF6E-F7DB-A3C5-9D62E0FE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46D07-1CE4-0057-FA2D-2CB46D2B2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7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DC233-2163-7F42-BA66-419B55F76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BF4D7-E83A-07AE-0AE7-4A7D89467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FD5DF-BD6E-DCCA-E095-44254829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3C1CC-251E-7287-32AA-0F50BB9C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DB21-79A9-8275-8FD9-828AC0C2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8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70C53B-4A0A-880B-C002-AD2D07B2B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63233A-C490-EB9F-812A-9DF8CAA8C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467ED-E31C-40FB-7091-D82E64AA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ABA2B-21CD-4901-19C5-7824DE4F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DD53E-ADDC-6DE7-929B-72D63DE9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0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A3810-3C9C-D7EE-724A-28A5A9A3B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88A21-AC8B-8430-5C93-63D924F46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B083-2EE8-B230-2C1F-66D59C050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93C80-55FE-C2AB-9F9B-0E20C4465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DC66C-AFED-A874-295B-F10ED24A1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7362-8455-27CA-B5BA-DEF8E7558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7FE49-304D-258B-D852-C1C258289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CEE75-8310-FDBB-E8A4-F21813F51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B633E-F033-E6F4-98DC-142AEA9AB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C20E7-8FC2-1DE9-F988-C454290FE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5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77AFB-94B5-0F01-092D-EF2E34928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86EAA-9B08-EBBC-B51E-8872997E74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1080B-5D70-7CDF-F121-D264EFD11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BE8AD-86EC-EEF6-AA04-0BDB8038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C3837-600C-64B2-0AA1-1FDC7F0AC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332E7-6D3B-953F-D98F-27B3756C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1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31BE-0519-51B3-4EB3-33039563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7B47D-3A42-4BBF-2D59-1BC94EAC3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3410D-F9CE-0EC5-1B0A-BAF7CADE9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65F04A-7854-CC50-5868-45CC31117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0F5110-6575-38EB-B0FB-8A3B16484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ADBA73-53D2-391F-176E-2EBC08872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0D867A-DF1E-BB70-7631-E9FC8F5B6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55F08-0949-29C7-6BE0-F9CA1AEB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8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B4B2-87D9-F83A-06D3-36B18396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E8DA4-7C1E-1266-DE2D-3C8EC9C3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A1204-AFCF-4A70-394B-6BD61482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543577-79B9-513E-6417-81D94C10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7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6BCE3-1821-C13B-C66B-8CF31B540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72F64F-90CB-4913-73AB-C209BAF6C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06900-AB65-B7DC-87B6-8E00E4617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3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59769-A519-11B6-C8D9-AC0484A8D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842D2-AB36-6D46-6B97-F91562152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22BB0-1085-1B19-482E-8B1C286CD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3CB51-35EB-9643-9E3C-EB60B5414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4D9C4-56F5-3904-63A6-15130DF8B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622BE-35BC-0831-1033-0F328EED0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5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B360-E2ED-72C9-947F-F65D36544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4FE985-F101-24DF-68FA-C05312DFB7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654C06-8AB6-C66E-FA66-D78FAF0CA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55D9C-4DB3-6A60-7C7A-92F9D456F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1BE6E-7B99-9882-DB67-B9340DBF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E159D-A574-BCCD-46E4-1727D3D5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0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3FD97-E65C-8FC3-AE39-57617B025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3366A-8A77-EE65-56AA-288B9FC92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D0554-9036-AF1C-E21C-79CB0E6EC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81819-2553-4EAA-B055-DAC84F1B85F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D33B4-6CFD-FA84-FEA4-6F368FAD9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B0C1E-B6CD-14C4-26F5-118087D3C4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B564BD-EF8B-4A32-9FEF-F7E2CAB0E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proximic.com/layout/set/proximic/Insights/Presentations-and-Whitepapers/2024/State-of-Privacy-in-Advertising-Report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4336B3-6A04-5339-AEA5-C3FA7155F2DC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9E9D8-226F-4283-F8FD-53BCA7271255}"/>
              </a:ext>
            </a:extLst>
          </p:cNvPr>
          <p:cNvSpPr/>
          <p:nvPr/>
        </p:nvSpPr>
        <p:spPr>
          <a:xfrm>
            <a:off x="-2" y="-2"/>
            <a:ext cx="2743202" cy="29183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Privacy: Impact on Advertising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825A5A-AD46-56FF-87C2-2530D53D19A6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data privacy insights</a:t>
            </a:r>
          </a:p>
        </p:txBody>
      </p:sp>
      <p:pic>
        <p:nvPicPr>
          <p:cNvPr id="9" name="Picture 2">
            <a:hlinkClick r:id="rId2"/>
            <a:extLst>
              <a:ext uri="{FF2B5EF4-FFF2-40B4-BE49-F238E27FC236}">
                <a16:creationId xmlns:a16="http://schemas.microsoft.com/office/drawing/2014/main" id="{2077C8BB-2788-E95D-5C5D-81BF17758E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8F24454-BD07-C92D-C675-7886DD6ED26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211B6A-8AE5-FC58-EB2E-6BD9202221DE}"/>
              </a:ext>
            </a:extLst>
          </p:cNvPr>
          <p:cNvSpPr/>
          <p:nvPr/>
        </p:nvSpPr>
        <p:spPr>
          <a:xfrm>
            <a:off x="179107" y="400027"/>
            <a:ext cx="101737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Data privacy laws are beginning to drive some changes for marketers, especially on digital and targeting ad strategies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C2508D-52D0-C51D-118F-EAC794E21F64}"/>
              </a:ext>
            </a:extLst>
          </p:cNvPr>
          <p:cNvSpPr txBox="1"/>
          <p:nvPr/>
        </p:nvSpPr>
        <p:spPr>
          <a:xfrm>
            <a:off x="436866" y="598853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Proximic by Comscore,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State of Privacy in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2024.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81264E-0AB3-82E2-5412-21481BB72159}"/>
              </a:ext>
            </a:extLst>
          </p:cNvPr>
          <p:cNvSpPr txBox="1"/>
          <p:nvPr/>
        </p:nvSpPr>
        <p:spPr>
          <a:xfrm>
            <a:off x="965522" y="1827930"/>
            <a:ext cx="102609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u="sng">
                <a:solidFill>
                  <a:srgbClr val="1B1464"/>
                </a:solidFill>
                <a:latin typeface="Helvetica" panose="020B0403020202020204" pitchFamily="34" charset="0"/>
              </a:rPr>
              <a:t>How </a:t>
            </a:r>
            <a:r>
              <a:rPr lang="en-US" sz="2000" b="1" i="0" u="sng" strike="noStrike" baseline="0">
                <a:solidFill>
                  <a:srgbClr val="1B1464"/>
                </a:solidFill>
                <a:latin typeface="Helvetica" panose="020B0403020202020204" pitchFamily="34" charset="0"/>
              </a:rPr>
              <a:t>data privacy laws are currently impacting advertising efforts </a:t>
            </a:r>
            <a:endParaRPr lang="en-US" sz="2000" b="1" u="sng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ABC7C2E5-D4A2-EEDD-84B0-C557F515E0BE}"/>
              </a:ext>
            </a:extLst>
          </p:cNvPr>
          <p:cNvGraphicFramePr/>
          <p:nvPr/>
        </p:nvGraphicFramePr>
        <p:xfrm>
          <a:off x="145898" y="2356316"/>
          <a:ext cx="11900205" cy="3567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0BE4EBD-10B8-F57A-BE9E-AA22CAF61E7F}"/>
              </a:ext>
            </a:extLst>
          </p:cNvPr>
          <p:cNvSpPr txBox="1"/>
          <p:nvPr/>
        </p:nvSpPr>
        <p:spPr>
          <a:xfrm>
            <a:off x="5133431" y="345625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56%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BF1F863C-B509-2FF4-FA47-DADECC073838}"/>
              </a:ext>
            </a:extLst>
          </p:cNvPr>
          <p:cNvSpPr/>
          <p:nvPr/>
        </p:nvSpPr>
        <p:spPr>
          <a:xfrm rot="16200000">
            <a:off x="5595140" y="1021642"/>
            <a:ext cx="82422" cy="4841063"/>
          </a:xfrm>
          <a:prstGeom prst="lef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3CC7B4B-D0FB-CE42-7297-3AE714004B4F}"/>
              </a:ext>
            </a:extLst>
          </p:cNvPr>
          <p:cNvSpPr txBox="1"/>
          <p:nvPr/>
        </p:nvSpPr>
        <p:spPr>
          <a:xfrm>
            <a:off x="5306151" y="4178630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60%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78F4E163-E614-9807-6393-337AE2E3DCB4}"/>
              </a:ext>
            </a:extLst>
          </p:cNvPr>
          <p:cNvSpPr/>
          <p:nvPr/>
        </p:nvSpPr>
        <p:spPr>
          <a:xfrm rot="16200000">
            <a:off x="5767860" y="1601783"/>
            <a:ext cx="82422" cy="5186498"/>
          </a:xfrm>
          <a:prstGeom prst="lef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E2BBE59-C451-BD45-9B7D-083DD097695D}"/>
              </a:ext>
            </a:extLst>
          </p:cNvPr>
          <p:cNvSpPr txBox="1"/>
          <p:nvPr/>
        </p:nvSpPr>
        <p:spPr>
          <a:xfrm>
            <a:off x="4723222" y="4920818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47%</a:t>
            </a:r>
          </a:p>
        </p:txBody>
      </p:sp>
      <p:sp>
        <p:nvSpPr>
          <p:cNvPr id="42" name="Left Brace 41">
            <a:extLst>
              <a:ext uri="{FF2B5EF4-FFF2-40B4-BE49-F238E27FC236}">
                <a16:creationId xmlns:a16="http://schemas.microsoft.com/office/drawing/2014/main" id="{6AEEBBE4-C409-919D-39AA-7DF01EA56E12}"/>
              </a:ext>
            </a:extLst>
          </p:cNvPr>
          <p:cNvSpPr/>
          <p:nvPr/>
        </p:nvSpPr>
        <p:spPr>
          <a:xfrm rot="16200000">
            <a:off x="5184931" y="2910584"/>
            <a:ext cx="82422" cy="4020644"/>
          </a:xfrm>
          <a:prstGeom prst="lef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9D788CE-0B95-E83B-D9E6-275D2843EC53}"/>
              </a:ext>
            </a:extLst>
          </p:cNvPr>
          <p:cNvSpPr txBox="1"/>
          <p:nvPr/>
        </p:nvSpPr>
        <p:spPr>
          <a:xfrm>
            <a:off x="4958170" y="570094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52%</a:t>
            </a:r>
          </a:p>
        </p:txBody>
      </p:sp>
      <p:sp>
        <p:nvSpPr>
          <p:cNvPr id="44" name="Left Brace 43">
            <a:extLst>
              <a:ext uri="{FF2B5EF4-FFF2-40B4-BE49-F238E27FC236}">
                <a16:creationId xmlns:a16="http://schemas.microsoft.com/office/drawing/2014/main" id="{1C046240-7840-FB34-6BD4-E2CBBF3205F9}"/>
              </a:ext>
            </a:extLst>
          </p:cNvPr>
          <p:cNvSpPr/>
          <p:nvPr/>
        </p:nvSpPr>
        <p:spPr>
          <a:xfrm rot="16200000">
            <a:off x="5419879" y="3386988"/>
            <a:ext cx="82422" cy="4490540"/>
          </a:xfrm>
          <a:prstGeom prst="lef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180453-A833-9C67-8EA2-50A727E8DE69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Proximic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by Comscore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FC184E-5021-243E-7980-A07BE321028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453590-87A4-3DAD-0C82-400FB2A030D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509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DAE219-CBC1-419D-A0FA-FFD8BF34758A}"/>
</file>

<file path=customXml/itemProps2.xml><?xml version="1.0" encoding="utf-8"?>
<ds:datastoreItem xmlns:ds="http://schemas.openxmlformats.org/officeDocument/2006/customXml" ds:itemID="{8BF17EF2-7084-4263-AF77-CF25613BD67D}"/>
</file>

<file path=customXml/itemProps3.xml><?xml version="1.0" encoding="utf-8"?>
<ds:datastoreItem xmlns:ds="http://schemas.openxmlformats.org/officeDocument/2006/customXml" ds:itemID="{548390C5-115E-4110-9FFD-0FE38F7B461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2024-10-09T20:26:32Z</dcterms:created>
  <dcterms:modified xsi:type="dcterms:W3CDTF">2024-10-09T20:26:41Z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