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2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CBC272-2C32-471E-A910-3F34A66F4F6E}" v="1" dt="2025-12-10T20:14:18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12-10T20:14:18.533" v="0"/>
      <pc:docMkLst>
        <pc:docMk/>
      </pc:docMkLst>
      <pc:sldChg chg="add">
        <pc:chgData name="Dylan Breger" userId="9b3da09f-10fe-42ec-9aa5-9fa2a3e9cc20" providerId="ADAL" clId="{D81AFA50-692E-4678-A384-3793507736DC}" dt="2025-12-10T20:14:18.533" v="0"/>
        <pc:sldMkLst>
          <pc:docMk/>
          <pc:sldMk cId="3622956284" sldId="214747422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November '23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AI has improved the diversity of creator content</c:v>
                </c:pt>
                <c:pt idx="1">
                  <c:v>AI has improved the quality of creator content</c:v>
                </c:pt>
                <c:pt idx="2">
                  <c:v>AI has negatively disrupted the creator economy</c:v>
                </c:pt>
                <c:pt idx="3">
                  <c:v>AI has positively disrupted the creator economy</c:v>
                </c:pt>
                <c:pt idx="4">
                  <c:v>Prefer genAI creator content to traditional creator content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0.35</c:v>
                </c:pt>
                <c:pt idx="2">
                  <c:v>0.18</c:v>
                </c:pt>
                <c:pt idx="3">
                  <c:v>0.34</c:v>
                </c:pt>
                <c:pt idx="4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CA-442C-B504-78A35D64B4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July '25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AI has improved the diversity of creator content</c:v>
                </c:pt>
                <c:pt idx="1">
                  <c:v>AI has improved the quality of creator content</c:v>
                </c:pt>
                <c:pt idx="2">
                  <c:v>AI has negatively disrupted the creator economy</c:v>
                </c:pt>
                <c:pt idx="3">
                  <c:v>AI has positively disrupted the creator economy</c:v>
                </c:pt>
                <c:pt idx="4">
                  <c:v>Prefer genAI creator content to traditional creator content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0.41</c:v>
                </c:pt>
                <c:pt idx="1">
                  <c:v>0.38</c:v>
                </c:pt>
                <c:pt idx="2">
                  <c:v>0.32</c:v>
                </c:pt>
                <c:pt idx="3">
                  <c:v>0.31</c:v>
                </c:pt>
                <c:pt idx="4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CA-442C-B504-78A35D64B4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904751567"/>
        <c:axId val="1904755887"/>
      </c:barChart>
      <c:catAx>
        <c:axId val="19047515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904755887"/>
        <c:crosses val="autoZero"/>
        <c:auto val="1"/>
        <c:lblAlgn val="ctr"/>
        <c:lblOffset val="100"/>
        <c:noMultiLvlLbl val="0"/>
      </c:catAx>
      <c:valAx>
        <c:axId val="1904755887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9047515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5388E-DE60-9293-9813-F18805D1E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C17AB-79A5-FEA0-705A-1811C57C7F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F996A-C6E1-FCC6-262D-6042DB74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A38EF-5AB9-6DFE-C01F-E7F99040D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6CD20-001F-55E6-1A8B-DF33A58D7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32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00F5C-45D8-591D-36CA-58E45CD52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91178-B7E4-8934-8CF6-8E97D727A0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61887-B38E-75CD-3A99-3E5F636E5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10CF8B-79A3-87DB-866E-E70E69A69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79E0A-C068-B0B0-0F47-09452CE5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4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7024C4-66FD-EB5D-57C4-26A1C2DE1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B7CF57-768E-45FD-E6F1-2857F9604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5D2688-558D-2A6B-A1CB-027A3D5EB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92E07-EAB1-CA5C-FD30-47B2AAFE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BDB119-70A1-42CF-6077-821D13FE2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870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9DCB7-927B-85A7-BCC3-DEEABB68E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81648-1351-3069-5029-E10E8301E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B8EBC-6D6B-3A7F-D526-FD39D8F23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1E771-BC07-39CA-4BD5-256CF778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C4D1B4-FE78-21A6-C99D-E72704D5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13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7479F-DA03-D9B2-1712-C5794A5C7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7B2DFF-FC37-7465-6017-C070E6EAC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7BA7D-F275-A9D4-BC0D-3C22EF6A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845A9-9995-47F8-3353-D95774963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ED0FF-CAEC-5035-37A8-531F072A5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387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97777-7063-9980-4DB0-97982125A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F93BC-B08B-E968-89A1-62360D2432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5C4284-631C-49B7-38FC-89F061AB0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EDD465-EFD0-3E40-5DA2-0102A57D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73A68-DA61-B343-F417-5BD624EDF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6F48EE-DEDF-BACD-D9C1-F559F081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30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8C47D-28D0-D0BD-AF7D-8E5E4447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667C9-42EB-A43D-D669-7B28DFE49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E74688-BC3C-E017-DD12-8B751F92A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822D56-8450-828A-DB28-A875015D71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50682D-04AD-5E2A-9C12-9D4C99D32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9D6FC7-8677-FD23-5FEB-3B5DEC315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B1EDED-0CCA-C485-BD5B-35ECD4F1F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6114EB-7E48-A373-B6AB-1FDF1B392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B5149-47CF-ECB1-BD6E-75CE7A05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C695D8-632A-C4AC-6135-4F1A0FDD0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DB425F-967E-9D55-CD99-54E671ED3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1B0F4-BF5E-3561-50F0-73078BAA3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0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C4262A-B10D-FF19-4D0F-50967BF7F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136FA0-8F34-512C-D492-772EFA153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C940A-470D-B064-D0A6-8B36456D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02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A7CC0-1FE7-EF0B-447A-81658EA6F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DFCCD-37F8-8CAF-B09F-311A3981C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3CA0D9-980F-4430-2318-DE8117356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010BA-107A-04A5-2B88-A1976CAAE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C0F41C-999F-5DF4-8329-4331B2387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58DCCC-4078-2FA1-FC39-FE0F0FE68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6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C1B01-B7DE-3C32-CD5A-3553F565D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F46D15-0BB1-931A-0AC5-FF5D849A5E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6CAF43-AACD-E048-F2C8-5F4141ABD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58300-3711-E7AE-F0C0-5389F095F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5B73E-BB31-DFC9-33F2-ACE4D1F3D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57767-54A8-4E95-DC37-F670A89C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13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DAAE76-0FF4-479C-6349-C38562CBF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67FEC-F3A3-E4E6-0A65-1006F6A648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03BB8-8991-65B9-119C-E3EE8F9B7A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D6CED5-17C4-4111-9C3D-0A7C4EAAC0FE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21203-2838-83F3-9409-A9A3569DBD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E0FE-16F9-BD8D-391D-57DC3C0CE4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754C2D-F2A0-4A2E-B5D7-7BB62E5B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31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96409894-D425-FD77-5132-8EEC9895EDBD}"/>
              </a:ext>
            </a:extLst>
          </p:cNvPr>
          <p:cNvSpPr/>
          <p:nvPr/>
        </p:nvSpPr>
        <p:spPr>
          <a:xfrm>
            <a:off x="0" y="1685013"/>
            <a:ext cx="12192000" cy="4521571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415EEB1-DE77-EF51-9CF9-44CD11DBCBB9}"/>
              </a:ext>
            </a:extLst>
          </p:cNvPr>
          <p:cNvSpPr txBox="1"/>
          <p:nvPr/>
        </p:nvSpPr>
        <p:spPr>
          <a:xfrm>
            <a:off x="0" y="186712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U.S. / UK consumers who agree with the following statements concerning AI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35CB683-98F4-8210-EC5F-87D2780BD1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E5EB03-7B65-296C-F579-2B25DAD006AB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64B928-D81F-3274-827D-FF0D3CDE3C7F}"/>
              </a:ext>
            </a:extLst>
          </p:cNvPr>
          <p:cNvSpPr/>
          <p:nvPr/>
        </p:nvSpPr>
        <p:spPr>
          <a:xfrm>
            <a:off x="0" y="-1"/>
            <a:ext cx="3726426" cy="32576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Attitudes Towards AI-Generated Creator Content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988FEED-F290-C56C-0CF9-FF15F975D4E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C5530D-6362-145D-AEB1-8B3A3BD3F002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consumer sentiment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8055B446-9FB2-97A7-A7AE-16D76352524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63A12EA-3129-3CE3-98C9-E339F904D995}"/>
              </a:ext>
            </a:extLst>
          </p:cNvPr>
          <p:cNvSpPr/>
          <p:nvPr/>
        </p:nvSpPr>
        <p:spPr>
          <a:xfrm>
            <a:off x="121920" y="477924"/>
            <a:ext cx="102450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rise of ‘AI slop’ is fragmenting consumer sentiment and is turning audiences back to more authentic content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F0158E-FCC1-D878-F615-E31DFEBC6A8D}"/>
              </a:ext>
            </a:extLst>
          </p:cNvPr>
          <p:cNvSpPr txBox="1"/>
          <p:nvPr/>
        </p:nvSpPr>
        <p:spPr>
          <a:xfrm>
            <a:off x="492088" y="6312560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Billion Dollar Boy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Muse Two: The Real Impact of AI on the Creator Economy</a:t>
            </a:r>
            <a:r>
              <a:rPr lang="en-US" sz="800" i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October 2025. Survey conducted by </a:t>
            </a:r>
            <a:r>
              <a:rPr kumimoji="0" lang="en-US" sz="800" b="0" u="none" strike="noStrike" kern="1200" cap="none" spc="0" normalizeH="0" baseline="0" noProof="0" dirty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Censuswide</a:t>
            </a:r>
            <a:r>
              <a:rPr kumimoji="0" lang="en-US" sz="8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Note: ages 16+.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EF8CF1F7-E900-E1C7-E64E-D8E71B5CBFC6}"/>
              </a:ext>
            </a:extLst>
          </p:cNvPr>
          <p:cNvGraphicFramePr/>
          <p:nvPr/>
        </p:nvGraphicFramePr>
        <p:xfrm>
          <a:off x="145898" y="2205679"/>
          <a:ext cx="11900205" cy="3932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622956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42f62077628c401177b6e4119d71e663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9f7ddb8178aec998deff86fa7a0b28e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E987292-DCD7-4BF6-A2D5-A30A9311D258}"/>
</file>

<file path=customXml/itemProps2.xml><?xml version="1.0" encoding="utf-8"?>
<ds:datastoreItem xmlns:ds="http://schemas.openxmlformats.org/officeDocument/2006/customXml" ds:itemID="{BC787280-96E1-4386-ACCF-9AA7BF0D7DCB}"/>
</file>

<file path=customXml/itemProps3.xml><?xml version="1.0" encoding="utf-8"?>
<ds:datastoreItem xmlns:ds="http://schemas.openxmlformats.org/officeDocument/2006/customXml" ds:itemID="{20362423-4D5C-4D90-BF38-AE226D397FB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2025-12-10T20:14:03Z</dcterms:created>
  <dcterms:modified xsi:type="dcterms:W3CDTF">2025-12-10T20:14:29Z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