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30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95E0B-431A-2E5C-67A7-65CA44E3F5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3DF432-ABF5-FA02-C82F-772BF95A4F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4C4E0C-8625-6012-7EA1-B7EBEE911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3DA00-CC1E-4DA9-931B-B37E31942CB8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D696A1-29D9-40BB-A554-AB340F076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F3A96-9AA6-F4BA-C2AB-F5BAC4132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0778-9188-4AFC-A231-0E5527158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005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E9C18-BC91-5524-E036-AEEF22814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2FAFE5-757A-6C0C-8126-E6D392F941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20E40C-D70A-E19C-5331-CB491CDCF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3DA00-CC1E-4DA9-931B-B37E31942CB8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31D17-E02D-E9BD-50A8-B8AA2486A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0B0BF-4AF6-A70E-8623-033895A0E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0778-9188-4AFC-A231-0E5527158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901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6FC44D-8053-B7C9-5166-0A53B9F97C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AD6BB8-DBCE-7FD7-7ECE-16F1FF962F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EA0E0-800C-A0E2-47C6-37D901F45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3DA00-CC1E-4DA9-931B-B37E31942CB8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108B3-603A-CB15-3729-FEF4150E6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BEA3F-3164-4461-F8E5-C759315A4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0778-9188-4AFC-A231-0E5527158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27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0902B-D9AC-2C76-DB52-28DB902DF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F3362-CB7D-CF56-9021-78104AE93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A78589-DBFE-D13A-C33D-433299E9E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3DA00-CC1E-4DA9-931B-B37E31942CB8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DE0D77-5571-7C79-33E8-5C054F5D6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F5EDD-EE8F-1BF7-D4C3-D7D5A40F7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0778-9188-4AFC-A231-0E5527158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658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E0713-4166-7CED-4D92-087127C35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CB08B-C030-82AF-2214-12DD6CEE3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E904C-A761-A1EC-2271-5C6E45345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3DA00-CC1E-4DA9-931B-B37E31942CB8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B7E9D0-DED8-7631-F40A-F0528A28E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D593AC-7481-9A96-7E9D-49F95E3B0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0778-9188-4AFC-A231-0E5527158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304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E9C38-719B-05E0-CEC0-19CB275FB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CE498-47E1-49D5-D370-BA563BED37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F35618-5A67-9515-920A-D85A4DC7B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9D212F-1B9E-001C-88DB-11765970B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3DA00-CC1E-4DA9-931B-B37E31942CB8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BDC285-024B-0A67-4216-AEA5B468D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11121B-1398-E840-3DD7-9A19837D1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0778-9188-4AFC-A231-0E5527158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896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81590-6C91-4582-D741-6383502A5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938656-B3B9-63F2-8716-51661872F1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C3A7CE-2CAF-2D29-247F-8118783B58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9C100A-9182-0493-A464-7141B3A613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DF9443-82FA-432B-1C02-ED1899DF60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9C7493-C3A1-5C16-6F3E-520414ED8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3DA00-CC1E-4DA9-931B-B37E31942CB8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6E2B17-2F1C-0666-CF84-0AD0B90C2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BBB0B5-5005-81CF-0996-740C8A64C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0778-9188-4AFC-A231-0E5527158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19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9C16C-DEB6-41CB-EB8B-F321083EB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109E77-68B5-19C0-CFF5-F29ABDE15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3DA00-CC1E-4DA9-931B-B37E31942CB8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93773-8A3E-F363-24B2-C49A2E9FC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DE7F74-D2E2-E0D3-FA30-DF154B414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0778-9188-4AFC-A231-0E5527158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590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88201B-4301-5F32-EFD4-8FA7D1C2E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3DA00-CC1E-4DA9-931B-B37E31942CB8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6AA104-C71B-92A3-0A3E-417385EAD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268E32-D9BD-D74D-F5E1-9DA43F8AB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0778-9188-4AFC-A231-0E5527158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996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94CCA-F69F-C74F-2ED2-D981BB7A6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D48CA-5990-8F07-4A20-F173762117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BE41EE-F3F1-2308-470B-D7B82D9AAB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530EBE-5D00-0D2F-2C62-A83262264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3DA00-CC1E-4DA9-931B-B37E31942CB8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589DBD-A4EC-011E-B170-03DAE85DD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BD9C99-A9C3-E0A7-6796-455E17498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0778-9188-4AFC-A231-0E5527158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213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6D2B9-EB21-0BE6-A431-341B97BE1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D35D31-4B30-1065-EDC8-04586FD234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0BE4A2-FE0E-A42B-AD7C-71FFEEE7CF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E90EC6-08A1-7F47-6B81-2A95D2C31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3DA00-CC1E-4DA9-931B-B37E31942CB8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D6A8D9-EBC6-89E4-1793-62986F8C6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492317-9DA0-1D12-AD3B-78C376438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0778-9188-4AFC-A231-0E5527158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78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82C522-850D-13EA-49B8-6B28F7EDF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5C6CC0-9A15-0372-C37F-5AB0E697A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5BBCBD-20B4-241B-CCB4-D249BF9788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A3DA00-CC1E-4DA9-931B-B37E31942CB8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D69C3-B054-3B8D-080B-D4B898C7D2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82A29B-D9AD-2152-2DE8-2E80D7F5A5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D40778-9188-4AFC-A231-0E5527158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066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hevab.com/insight/exposed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54AEF74-ED62-75CC-B940-75E3FB7EDB5C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C02BF9-F2E0-5B6B-6620-5629BC40E4B2}"/>
              </a:ext>
            </a:extLst>
          </p:cNvPr>
          <p:cNvSpPr/>
          <p:nvPr/>
        </p:nvSpPr>
        <p:spPr>
          <a:xfrm>
            <a:off x="66972" y="347530"/>
            <a:ext cx="102391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Agencies and brand marketers agree on the definition of ad fraud, with both equating it with some kind of ‘theft’</a:t>
            </a:r>
          </a:p>
        </p:txBody>
      </p:sp>
      <p:sp>
        <p:nvSpPr>
          <p:cNvPr id="4" name="TextBox 3">
            <a:hlinkClick r:id="rId2"/>
            <a:extLst>
              <a:ext uri="{FF2B5EF4-FFF2-40B4-BE49-F238E27FC236}">
                <a16:creationId xmlns:a16="http://schemas.microsoft.com/office/drawing/2014/main" id="{D1A3508C-6B91-4370-5643-99A161B6BB82}"/>
              </a:ext>
            </a:extLst>
          </p:cNvPr>
          <p:cNvSpPr txBox="1">
            <a:spLocks/>
          </p:cNvSpPr>
          <p:nvPr/>
        </p:nvSpPr>
        <p:spPr>
          <a:xfrm>
            <a:off x="-3" y="6137589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Exposed: 5 Inconvenient Truths We Learned From Marketers</a:t>
            </a:r>
            <a:r>
              <a:rPr lang="en-US" sz="1200" b="1" i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’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 learn more</a:t>
            </a:r>
            <a:endParaRPr kumimoji="0" lang="en-US" sz="1200" b="1" i="1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35F6EA-34E9-C6B7-F907-7701BB2AC862}"/>
              </a:ext>
            </a:extLst>
          </p:cNvPr>
          <p:cNvSpPr txBox="1"/>
          <p:nvPr/>
        </p:nvSpPr>
        <p:spPr>
          <a:xfrm>
            <a:off x="390616" y="5839976"/>
            <a:ext cx="118013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VAB / Advertiser Perceptions ‘Marketer Sentiment on Ad Fraud’ Survey, November 2023. Survey base: Marketer and agency contacts from the Advertiser Perceptions ‘Senior Marketer’ and ‘Streaming Video’ online communities. Q1A: What constitutes digital ad fraud? [open ended] Base = Total Respondents.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FD5FCB-282A-04DA-4860-2985ACCCF5B7}"/>
              </a:ext>
            </a:extLst>
          </p:cNvPr>
          <p:cNvSpPr/>
          <p:nvPr/>
        </p:nvSpPr>
        <p:spPr>
          <a:xfrm>
            <a:off x="1" y="0"/>
            <a:ext cx="1780162" cy="243075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Ad Fraud Definitions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9859BC-3766-BE73-75C6-B33FCA6F635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0F8B73A-B75C-9792-9229-BAEB426A0A76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590D04-FAFC-AD6F-48A4-0F92C56B8544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ad fraud insights</a:t>
            </a:r>
          </a:p>
        </p:txBody>
      </p:sp>
      <p:pic>
        <p:nvPicPr>
          <p:cNvPr id="10" name="Picture 2">
            <a:hlinkClick r:id="rId4"/>
            <a:extLst>
              <a:ext uri="{FF2B5EF4-FFF2-40B4-BE49-F238E27FC236}">
                <a16:creationId xmlns:a16="http://schemas.microsoft.com/office/drawing/2014/main" id="{C058D375-1746-76DF-C9FA-4FFAC183E8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0F559A-2C41-0CB0-5F35-A4178B7122A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2" name="Picture 11" descr="A close up of words&#10;&#10;Description automatically generated">
            <a:extLst>
              <a:ext uri="{FF2B5EF4-FFF2-40B4-BE49-F238E27FC236}">
                <a16:creationId xmlns:a16="http://schemas.microsoft.com/office/drawing/2014/main" id="{1847DA5A-8010-3937-5636-0547CF9F7CD5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10090" y="2058226"/>
            <a:ext cx="6571821" cy="3881333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A9971911-DF80-B0EE-FF40-25D3BA1F5352}"/>
              </a:ext>
            </a:extLst>
          </p:cNvPr>
          <p:cNvSpPr txBox="1"/>
          <p:nvPr/>
        </p:nvSpPr>
        <p:spPr>
          <a:xfrm>
            <a:off x="0" y="1682103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How marketers define ‘digital ad fraud’</a:t>
            </a:r>
          </a:p>
        </p:txBody>
      </p:sp>
    </p:spTree>
    <p:extLst>
      <p:ext uri="{BB962C8B-B14F-4D97-AF65-F5344CB8AC3E}">
        <p14:creationId xmlns:p14="http://schemas.microsoft.com/office/powerpoint/2010/main" val="2540299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70320D6-CF8B-495B-8AA0-3C708DD9B228}"/>
</file>

<file path=customXml/itemProps2.xml><?xml version="1.0" encoding="utf-8"?>
<ds:datastoreItem xmlns:ds="http://schemas.openxmlformats.org/officeDocument/2006/customXml" ds:itemID="{7F22147D-CB27-4F16-A8F7-08E0CBA09B3A}"/>
</file>

<file path=customXml/itemProps3.xml><?xml version="1.0" encoding="utf-8"?>
<ds:datastoreItem xmlns:ds="http://schemas.openxmlformats.org/officeDocument/2006/customXml" ds:itemID="{25B2B808-FF7B-4C65-BCC1-955ECA93B2B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2024-06-04T20:44:45Z</dcterms:created>
  <dcterms:modified xsi:type="dcterms:W3CDTF">2024-06-04T20:45:07Z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