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147376594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21855EDF-F9CE-3B66-C6A5-06158391F461}" name="Leah Montner Dixon" initials="L" userId="S::leahm@thevab.com::d5b2ae9e-9213-4442-b7df-4db8cbe51e5d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1BDD49F-714D-47EF-A76D-9617B88B7103}" v="1" dt="2025-08-10T21:00:56.45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" d="100"/>
          <a:sy n="10" d="100"/>
        </p:scale>
        <p:origin x="-86" y="2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12" Type="http://schemas.openxmlformats.org/officeDocument/2006/relationships/customXml" Target="../customXml/item3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11" Type="http://schemas.openxmlformats.org/officeDocument/2006/relationships/customXml" Target="../customXml/item2.xml"/><Relationship Id="rId5" Type="http://schemas.openxmlformats.org/officeDocument/2006/relationships/theme" Target="theme/theme1.xml"/><Relationship Id="rId10" Type="http://schemas.openxmlformats.org/officeDocument/2006/relationships/customXml" Target="../customXml/item1.xml"/><Relationship Id="rId4" Type="http://schemas.openxmlformats.org/officeDocument/2006/relationships/viewProps" Target="viewProps.xml"/><Relationship Id="rId9" Type="http://schemas.microsoft.com/office/2018/10/relationships/authors" Target="author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ylan Breger" userId="9b3da09f-10fe-42ec-9aa5-9fa2a3e9cc20" providerId="ADAL" clId="{71BDD49F-714D-47EF-A76D-9617B88B7103}"/>
    <pc:docChg chg="addSld modSld">
      <pc:chgData name="Dylan Breger" userId="9b3da09f-10fe-42ec-9aa5-9fa2a3e9cc20" providerId="ADAL" clId="{71BDD49F-714D-47EF-A76D-9617B88B7103}" dt="2025-08-10T21:00:56.453" v="0"/>
      <pc:docMkLst>
        <pc:docMk/>
      </pc:docMkLst>
      <pc:sldChg chg="add">
        <pc:chgData name="Dylan Breger" userId="9b3da09f-10fe-42ec-9aa5-9fa2a3e9cc20" providerId="ADAL" clId="{71BDD49F-714D-47EF-A76D-9617B88B7103}" dt="2025-08-10T21:00:56.453" v="0"/>
        <pc:sldMkLst>
          <pc:docMk/>
          <pc:sldMk cId="330634875" sldId="2147376594"/>
        </pc:sldMkLst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ln w="28575" cap="rnd">
              <a:solidFill>
                <a:srgbClr val="1B1464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rgbClr val="ED3C8D"/>
              </a:solidFill>
              <a:ln w="9525">
                <a:solidFill>
                  <a:srgbClr val="1B1464"/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1" i="0" u="none" strike="noStrike" kern="1200" baseline="0">
                    <a:solidFill>
                      <a:srgbClr val="1B1464"/>
                    </a:solidFill>
                    <a:latin typeface="Helvetica" panose="020B0604020202020204" pitchFamily="34" charset="0"/>
                    <a:ea typeface="+mn-ea"/>
                    <a:cs typeface="Helvetica" panose="020B0604020202020204" pitchFamily="34" charset="0"/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Sheet1!$A$2:$A$13</c:f>
              <c:strCache>
                <c:ptCount val="12"/>
                <c:pt idx="0">
                  <c:v>Apr '24</c:v>
                </c:pt>
                <c:pt idx="1">
                  <c:v>May '24</c:v>
                </c:pt>
                <c:pt idx="2">
                  <c:v>Jun '24</c:v>
                </c:pt>
                <c:pt idx="3">
                  <c:v>Jul '24</c:v>
                </c:pt>
                <c:pt idx="4">
                  <c:v>Aug '24</c:v>
                </c:pt>
                <c:pt idx="5">
                  <c:v>Sep '24</c:v>
                </c:pt>
                <c:pt idx="6">
                  <c:v>Oct '24</c:v>
                </c:pt>
                <c:pt idx="7">
                  <c:v>Nov '24</c:v>
                </c:pt>
                <c:pt idx="8">
                  <c:v>Dec '24</c:v>
                </c:pt>
                <c:pt idx="9">
                  <c:v>Jan '25</c:v>
                </c:pt>
                <c:pt idx="10">
                  <c:v>Feb '25</c:v>
                </c:pt>
                <c:pt idx="11">
                  <c:v>Mar '25</c:v>
                </c:pt>
              </c:strCache>
            </c:strRef>
          </c:cat>
          <c:val>
            <c:numRef>
              <c:f>Sheet1!$B$2:$B$13</c:f>
              <c:numCache>
                <c:formatCode>0.0</c:formatCode>
                <c:ptCount val="12"/>
                <c:pt idx="0">
                  <c:v>3.5</c:v>
                </c:pt>
                <c:pt idx="1">
                  <c:v>3.5</c:v>
                </c:pt>
                <c:pt idx="2">
                  <c:v>3.6</c:v>
                </c:pt>
                <c:pt idx="3">
                  <c:v>3.6</c:v>
                </c:pt>
                <c:pt idx="4">
                  <c:v>3.6</c:v>
                </c:pt>
                <c:pt idx="5">
                  <c:v>3.6</c:v>
                </c:pt>
                <c:pt idx="6">
                  <c:v>3.7</c:v>
                </c:pt>
                <c:pt idx="7">
                  <c:v>3.8</c:v>
                </c:pt>
                <c:pt idx="8">
                  <c:v>3.8</c:v>
                </c:pt>
                <c:pt idx="9">
                  <c:v>3.8</c:v>
                </c:pt>
                <c:pt idx="10">
                  <c:v>3.7</c:v>
                </c:pt>
                <c:pt idx="11">
                  <c:v>3.7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26B3-49C0-87B3-45F7E5F0329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561070032"/>
        <c:axId val="1561070512"/>
      </c:lineChart>
      <c:catAx>
        <c:axId val="156107003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rgbClr val="1B1464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rgbClr val="1B1464"/>
                </a:solidFill>
                <a:latin typeface="Helvetica" panose="020B0604020202020204" pitchFamily="34" charset="0"/>
                <a:ea typeface="+mn-ea"/>
                <a:cs typeface="Helvetica" panose="020B0604020202020204" pitchFamily="34" charset="0"/>
              </a:defRPr>
            </a:pPr>
            <a:endParaRPr lang="en-US"/>
          </a:p>
        </c:txPr>
        <c:crossAx val="1561070512"/>
        <c:crosses val="autoZero"/>
        <c:auto val="1"/>
        <c:lblAlgn val="ctr"/>
        <c:lblOffset val="100"/>
        <c:noMultiLvlLbl val="0"/>
      </c:catAx>
      <c:valAx>
        <c:axId val="1561070512"/>
        <c:scaling>
          <c:orientation val="minMax"/>
          <c:min val="2.5"/>
        </c:scaling>
        <c:delete val="1"/>
        <c:axPos val="l"/>
        <c:majorGridlines>
          <c:spPr>
            <a:ln w="9525" cap="flat" cmpd="sng" algn="ctr">
              <a:solidFill>
                <a:srgbClr val="1B1464"/>
              </a:solidFill>
              <a:round/>
            </a:ln>
            <a:effectLst/>
          </c:spPr>
        </c:majorGridlines>
        <c:numFmt formatCode="0.0" sourceLinked="1"/>
        <c:majorTickMark val="none"/>
        <c:minorTickMark val="none"/>
        <c:tickLblPos val="nextTo"/>
        <c:crossAx val="156107003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200">
          <a:solidFill>
            <a:srgbClr val="1B1464"/>
          </a:solidFill>
          <a:latin typeface="Helvetica" panose="020B0604020202020204" pitchFamily="34" charset="0"/>
          <a:cs typeface="Helvetica" panose="020B0604020202020204" pitchFamily="34" charset="0"/>
        </a:defRPr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0E030F-DD1E-A6D1-A39B-B82921F8176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6F68BE1-0E23-64DB-FBFA-96F6C4D0322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F1820FE-0706-ED1F-F1FD-3756CFD400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F79E0A-A099-4FAD-B61C-43FAF7336E68}" type="datetimeFigureOut">
              <a:rPr lang="en-US" smtClean="0"/>
              <a:t>8/10/2025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8AE8092-E6AB-E420-00FA-55236CD597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AB2FEB4-63D3-AB27-5409-750537D5F7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50A4D-7523-494E-837C-D0BD5B2FC3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16305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A8D30D-090C-FAA8-CC5E-331EA9BF15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B2AFE4A-65E5-9541-11F6-4929A9046DA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29C48B-5A0F-DF48-D7B4-5BDA48AC55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F79E0A-A099-4FAD-B61C-43FAF7336E68}" type="datetimeFigureOut">
              <a:rPr lang="en-US" smtClean="0"/>
              <a:t>8/10/2025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759F04C-75E6-C423-FF44-3104944083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00407FD-2E5C-AB0F-8745-16BF04A8A6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50A4D-7523-494E-837C-D0BD5B2FC3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85299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EEE5FBD-BE83-01B7-41E0-F6FBCB4FC66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40EF33C-D362-09EB-BD9D-58EF5472D3C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EA56B90-6479-F6E0-E081-BC8F3889EE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F79E0A-A099-4FAD-B61C-43FAF7336E68}" type="datetimeFigureOut">
              <a:rPr lang="en-US" smtClean="0"/>
              <a:t>8/10/2025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B25CE56-23D9-6F27-55DA-B22727B494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55B138A-F428-23E3-A965-D7B1A2C5BB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50A4D-7523-494E-837C-D0BD5B2FC3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44675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A5C83A-62D2-EF7E-C276-C2FD534124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295F98-BF95-9573-095E-E861DD75E1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F4CCB6B-7CE9-DB1B-9E68-58B6490343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F79E0A-A099-4FAD-B61C-43FAF7336E68}" type="datetimeFigureOut">
              <a:rPr lang="en-US" smtClean="0"/>
              <a:t>8/10/2025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37790B-E460-98A7-3B4E-0A2D83A941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16718F4-C8B5-0E7B-F44B-FDBB6D37A0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50A4D-7523-494E-837C-D0BD5B2FC3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51674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CA9A6C-9198-BA6D-3D89-761A6E46A1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2EDC14D-97FF-F0D7-620E-7788C0626C5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04E422-71C1-071A-DBB6-0D444C1335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F79E0A-A099-4FAD-B61C-43FAF7336E68}" type="datetimeFigureOut">
              <a:rPr lang="en-US" smtClean="0"/>
              <a:t>8/10/2025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0C625DA-153F-EEBD-9F60-61A37A8D95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9879FCB-3E93-7FA5-439B-70E04B7441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50A4D-7523-494E-837C-D0BD5B2FC3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63054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0F38CD-DDD4-A1C1-26DF-E4F57E975A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46BAB8-0EAB-6203-51B3-0221CB214C0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B9DB119-5466-32E7-67D4-AC0BEA11927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DA77D9F-E47E-0D5F-570D-A18DF34FA7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F79E0A-A099-4FAD-B61C-43FAF7336E68}" type="datetimeFigureOut">
              <a:rPr lang="en-US" smtClean="0"/>
              <a:t>8/10/2025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6816D58-AD13-4DA0-623E-B632C32D2A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1D21925-792B-55C4-A723-DFF9852458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50A4D-7523-494E-837C-D0BD5B2FC3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81921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EB1FA3-A836-DF9A-DD8E-9FF2467377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2AB0993-0BE8-15C9-7087-0417C69EEE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6D56D6D-FDA1-8F7F-D626-DD3BC6DE229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EAA83E8-EE4E-5C20-565B-1DAF4E602DB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68F9860-8D8F-7AC1-18FE-C43FEAF9778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AE15AF1-FFB8-BB27-AB89-FE1F132A0B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F79E0A-A099-4FAD-B61C-43FAF7336E68}" type="datetimeFigureOut">
              <a:rPr lang="en-US" smtClean="0"/>
              <a:t>8/10/2025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725570F-B852-79C0-9CEA-B03E80FF38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413890F-C2D8-51AA-D0DE-3C039F262D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50A4D-7523-494E-837C-D0BD5B2FC3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25505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9B641F-FCA1-F5DC-ACCB-78F66212D9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7B593BF-13B0-7BC7-13AD-F2C54A8284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F79E0A-A099-4FAD-B61C-43FAF7336E68}" type="datetimeFigureOut">
              <a:rPr lang="en-US" smtClean="0"/>
              <a:t>8/10/2025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6EE8C7F-4C5C-AA1D-C9C4-E9653180D8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5C48B53-8810-7499-DAC3-63AC53CA9B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50A4D-7523-494E-837C-D0BD5B2FC3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05436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3C09EAD-F178-27E1-6458-AEECB6F9B1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F79E0A-A099-4FAD-B61C-43FAF7336E68}" type="datetimeFigureOut">
              <a:rPr lang="en-US" smtClean="0"/>
              <a:t>8/10/2025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E11FD90-C27D-600D-35F5-62959F4EF0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9DD5BB7-B016-5167-4A25-62911B57D6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50A4D-7523-494E-837C-D0BD5B2FC3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2360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D70257-6084-DA3D-CA60-C85B5FE247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D8E23F-04C5-C810-85D9-CDF2F02693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7B7681E-1FA3-5BD8-7CC0-B97E216D672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020FA0C-D0C2-D5FD-50F3-C53E9933A3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F79E0A-A099-4FAD-B61C-43FAF7336E68}" type="datetimeFigureOut">
              <a:rPr lang="en-US" smtClean="0"/>
              <a:t>8/10/2025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3657BB4-FA2C-8212-641C-F2D139D6B1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DA4A106-0AF6-2BC9-45E8-B402618F27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50A4D-7523-494E-837C-D0BD5B2FC3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11017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34504D-AE14-E89B-ECD7-09686E030B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5EADDAA-B0F2-670C-18B4-7F0E7A1E8E2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ADAFF98-C519-010E-2A30-FF9A0BF002A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5D2E010-A742-D4B8-945C-246CE90125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F79E0A-A099-4FAD-B61C-43FAF7336E68}" type="datetimeFigureOut">
              <a:rPr lang="en-US" smtClean="0"/>
              <a:t>8/10/2025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DDE34F7-4D4C-EC60-8A39-6E0B8DB3D3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773B12C-A2A5-5E19-1237-45D5F9CCB9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50A4D-7523-494E-837C-D0BD5B2FC3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07358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9D425EC-FDC6-B153-69AC-15EF4D9772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601192E-F54A-FD73-2F98-10B38DF4E8F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2394EEA-BD99-6AE6-5BB9-1DB96955282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AF79E0A-A099-4FAD-B61C-43FAF7336E68}" type="datetimeFigureOut">
              <a:rPr lang="en-US" smtClean="0"/>
              <a:t>8/10/2025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7412E29-1B31-FB77-2AB6-ADC5EAD6317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092B6B-3B6C-D743-875B-B7AE542D6AF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FB50A4D-7523-494E-837C-D0BD5B2FC3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28242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thevab.com/insights" TargetMode="External"/><Relationship Id="rId7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thevab.com/signin?utm_source=grab-and-go&amp;utm_medium=vab-insights&amp;utm_campaign=" TargetMode="External"/><Relationship Id="rId5" Type="http://schemas.openxmlformats.org/officeDocument/2006/relationships/hyperlink" Target="https://www.inscape.tv/resources/insights/2025/report--inscape-tv-market-trends-q1-2025" TargetMode="External"/><Relationship Id="rId4" Type="http://schemas.openxmlformats.org/officeDocument/2006/relationships/chart" Target="../charts/char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B938E03F-AB31-6972-F9EC-CBE43F7111B5}"/>
              </a:ext>
            </a:extLst>
          </p:cNvPr>
          <p:cNvSpPr/>
          <p:nvPr/>
        </p:nvSpPr>
        <p:spPr>
          <a:xfrm>
            <a:off x="0" y="1685013"/>
            <a:ext cx="12192000" cy="5172987"/>
          </a:xfrm>
          <a:prstGeom prst="rect">
            <a:avLst/>
          </a:prstGeom>
          <a:solidFill>
            <a:srgbClr val="E2E8F1"/>
          </a:solidFill>
          <a:ln>
            <a:solidFill>
              <a:srgbClr val="E2E8F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8CA360A-64B9-9E39-5867-B83F8FA4CAA1}"/>
              </a:ext>
            </a:extLst>
          </p:cNvPr>
          <p:cNvSpPr/>
          <p:nvPr/>
        </p:nvSpPr>
        <p:spPr>
          <a:xfrm>
            <a:off x="260328" y="471581"/>
            <a:ext cx="9935232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The number of apps being used on Smart TVs has marginally declined recently after peaking in 4Q ‘24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2C541B1-26BF-7DFD-A342-F73D7D57E5CD}"/>
              </a:ext>
            </a:extLst>
          </p:cNvPr>
          <p:cNvSpPr/>
          <p:nvPr/>
        </p:nvSpPr>
        <p:spPr>
          <a:xfrm>
            <a:off x="-3" y="-1"/>
            <a:ext cx="2159543" cy="276999"/>
          </a:xfrm>
          <a:prstGeom prst="rect">
            <a:avLst/>
          </a:prstGeom>
          <a:solidFill>
            <a:srgbClr val="1B1464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Smart TVs: # of Apps Used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0C70173-9CA3-8BD8-A279-DDFB0C1BC07B}"/>
              </a:ext>
            </a:extLst>
          </p:cNvPr>
          <p:cNvSpPr txBox="1"/>
          <p:nvPr/>
        </p:nvSpPr>
        <p:spPr>
          <a:xfrm>
            <a:off x="0" y="1700873"/>
            <a:ext cx="12192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Average Number of Apps Used Per Streaming TV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4D3B7701-AAFC-ECC9-0601-BC340DF22E3D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"/>
          <a:stretch/>
        </p:blipFill>
        <p:spPr>
          <a:xfrm>
            <a:off x="483207" y="6519043"/>
            <a:ext cx="11708793" cy="350107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9AA6C8EF-F58C-F23D-ABD4-EA305501AD85}"/>
              </a:ext>
            </a:extLst>
          </p:cNvPr>
          <p:cNvSpPr/>
          <p:nvPr/>
        </p:nvSpPr>
        <p:spPr>
          <a:xfrm>
            <a:off x="483207" y="6533170"/>
            <a:ext cx="1168727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sng" strike="noStrike" kern="1200" cap="none" spc="150" normalizeH="0" baseline="0" noProof="0">
                <a:ln>
                  <a:noFill/>
                </a:ln>
                <a:solidFill>
                  <a:srgbClr val="00BFF2"/>
                </a:solidFill>
                <a:effectLst/>
                <a:uLnTx/>
                <a:uFillTx/>
                <a:latin typeface="Helvetica" pitchFamily="2" charset="0"/>
                <a:ea typeface="Open Sans" panose="020B0606030504020204" pitchFamily="34" charset="0"/>
                <a:cs typeface="Open Sans" panose="020B060603050402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theVAB.com/insights</a:t>
            </a:r>
            <a:endParaRPr kumimoji="0" lang="en-US" sz="1800" b="1" i="0" u="sng" strike="noStrike" kern="1200" cap="none" spc="150" normalizeH="0" baseline="0" noProof="0">
              <a:ln>
                <a:noFill/>
              </a:ln>
              <a:solidFill>
                <a:srgbClr val="00BFF2"/>
              </a:solidFill>
              <a:effectLst/>
              <a:uLnTx/>
              <a:uFillTx/>
              <a:latin typeface="Helvetica" pitchFamily="2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0E92FE9-EDDF-FFE5-1233-AA3FCA66BC5D}"/>
              </a:ext>
            </a:extLst>
          </p:cNvPr>
          <p:cNvSpPr txBox="1"/>
          <p:nvPr/>
        </p:nvSpPr>
        <p:spPr>
          <a:xfrm>
            <a:off x="10233660" y="26057"/>
            <a:ext cx="19964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Scan or click to access more streaming insights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ECC2268-064E-5C14-7F39-A8F7B9D38F89}"/>
              </a:ext>
            </a:extLst>
          </p:cNvPr>
          <p:cNvSpPr/>
          <p:nvPr/>
        </p:nvSpPr>
        <p:spPr>
          <a:xfrm>
            <a:off x="10267952" y="0"/>
            <a:ext cx="1924048" cy="1671565"/>
          </a:xfrm>
          <a:prstGeom prst="rect">
            <a:avLst/>
          </a:prstGeom>
          <a:noFill/>
          <a:ln w="28575">
            <a:solidFill>
              <a:srgbClr val="ED3C8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84EDE7CD-7202-C49F-2E98-7066E930C994}"/>
              </a:ext>
            </a:extLst>
          </p:cNvPr>
          <p:cNvSpPr txBox="1"/>
          <p:nvPr/>
        </p:nvSpPr>
        <p:spPr>
          <a:xfrm>
            <a:off x="503714" y="5990795"/>
            <a:ext cx="1148765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Source: Inscape, </a:t>
            </a:r>
            <a:r>
              <a:rPr kumimoji="0" lang="en-US" sz="800" b="0" i="1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TV Market Trends Report</a:t>
            </a:r>
            <a:r>
              <a:rPr kumimoji="0" lang="en-US" sz="800" b="0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, Q1 2025. Base: 6min+ per app in month.</a:t>
            </a:r>
            <a:endParaRPr kumimoji="0" lang="fr-FR" sz="800" b="0" i="0" u="none" strike="noStrike" kern="1200" cap="none" spc="0" normalizeH="0" baseline="0" noProof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  <p:graphicFrame>
        <p:nvGraphicFramePr>
          <p:cNvPr id="17" name="Chart 16">
            <a:extLst>
              <a:ext uri="{FF2B5EF4-FFF2-40B4-BE49-F238E27FC236}">
                <a16:creationId xmlns:a16="http://schemas.microsoft.com/office/drawing/2014/main" id="{4201EE58-F7B1-33CD-5709-F78D59930572}"/>
              </a:ext>
            </a:extLst>
          </p:cNvPr>
          <p:cNvGraphicFramePr/>
          <p:nvPr/>
        </p:nvGraphicFramePr>
        <p:xfrm>
          <a:off x="686816" y="2360307"/>
          <a:ext cx="10818368" cy="341911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3B0D8DA9-E8AE-4549-70A7-411729B81BBF}"/>
              </a:ext>
            </a:extLst>
          </p:cNvPr>
          <p:cNvSpPr txBox="1">
            <a:spLocks/>
          </p:cNvSpPr>
          <p:nvPr/>
        </p:nvSpPr>
        <p:spPr>
          <a:xfrm>
            <a:off x="-10272" y="6205737"/>
            <a:ext cx="12202272" cy="276999"/>
          </a:xfrm>
          <a:prstGeom prst="rect">
            <a:avLst/>
          </a:prstGeom>
          <a:solidFill>
            <a:srgbClr val="ED3C8D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1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Click here to see more insights from </a:t>
            </a:r>
            <a:r>
              <a:rPr kumimoji="0" lang="en-US" sz="1200" b="1" i="1" u="none" strike="noStrike" kern="1200" cap="none" spc="0" normalizeH="0" baseline="0" noProof="0">
                <a:ln>
                  <a:noFill/>
                </a:ln>
                <a:solidFill>
                  <a:srgbClr val="FFE60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Inscape</a:t>
            </a:r>
            <a:endParaRPr kumimoji="0" lang="en-US" sz="1200" b="1" i="1" u="none" strike="noStrike" kern="1200" cap="none" spc="0" normalizeH="0" baseline="0" noProof="0">
              <a:ln>
                <a:noFill/>
              </a:ln>
              <a:solidFill>
                <a:srgbClr val="FFE600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  <p:pic>
        <p:nvPicPr>
          <p:cNvPr id="4" name="Picture 2">
            <a:hlinkClick r:id="rId6"/>
            <a:extLst>
              <a:ext uri="{FF2B5EF4-FFF2-40B4-BE49-F238E27FC236}">
                <a16:creationId xmlns:a16="http://schemas.microsoft.com/office/drawing/2014/main" id="{FEAACF45-375F-FDA9-4A9E-A092CD347C7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7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8627" t="8925" r="8225" b="7734"/>
          <a:stretch/>
        </p:blipFill>
        <p:spPr bwMode="auto">
          <a:xfrm>
            <a:off x="10676741" y="521763"/>
            <a:ext cx="1106470" cy="11090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063487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24291D3CFFFB3468A8BEBC160241642" ma:contentTypeVersion="18" ma:contentTypeDescription="Create a new document." ma:contentTypeScope="" ma:versionID="387be907f486394efa0aa922f6891cb4">
  <xsd:schema xmlns:xsd="http://www.w3.org/2001/XMLSchema" xmlns:xs="http://www.w3.org/2001/XMLSchema" xmlns:p="http://schemas.microsoft.com/office/2006/metadata/properties" xmlns:ns2="97cdb7a3-d8d8-4d5a-8559-ae518cf29f49" xmlns:ns3="8ffbcc2d-a520-42b9-8ca7-e090664160a6" targetNamespace="http://schemas.microsoft.com/office/2006/metadata/properties" ma:root="true" ma:fieldsID="5bf9659b688e4d2890b1db6b33d4e217" ns2:_="" ns3:_="">
    <xsd:import namespace="97cdb7a3-d8d8-4d5a-8559-ae518cf29f49"/>
    <xsd:import namespace="8ffbcc2d-a520-42b9-8ca7-e090664160a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LengthInSecond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7cdb7a3-d8d8-4d5a-8559-ae518cf29f4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8c637ead-fd64-45b4-abde-ec2d09ec102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ffbcc2d-a520-42b9-8ca7-e090664160a6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192ae5e6-0bf7-4809-94d2-b453c12df252}" ma:internalName="TaxCatchAll" ma:showField="CatchAllData" ma:web="8ffbcc2d-a520-42b9-8ca7-e090664160a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8ffbcc2d-a520-42b9-8ca7-e090664160a6" xsi:nil="true"/>
    <lcf76f155ced4ddcb4097134ff3c332f xmlns="97cdb7a3-d8d8-4d5a-8559-ae518cf29f49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F41B9690-B96C-4110-8458-F5477C0AEFB9}"/>
</file>

<file path=customXml/itemProps2.xml><?xml version="1.0" encoding="utf-8"?>
<ds:datastoreItem xmlns:ds="http://schemas.openxmlformats.org/officeDocument/2006/customXml" ds:itemID="{7B326FB4-EE85-4AB0-B5E6-5D96FB81000A}"/>
</file>

<file path=customXml/itemProps3.xml><?xml version="1.0" encoding="utf-8"?>
<ds:datastoreItem xmlns:ds="http://schemas.openxmlformats.org/officeDocument/2006/customXml" ds:itemID="{380918D3-0E37-4D82-8198-20C7D2CCFCB3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76</Words>
  <Application>Microsoft Office PowerPoint</Application>
  <PresentationFormat>Widescreen</PresentationFormat>
  <Paragraphs>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Aptos</vt:lpstr>
      <vt:lpstr>Aptos Display</vt:lpstr>
      <vt:lpstr>Arial</vt:lpstr>
      <vt:lpstr>Calibri</vt:lpstr>
      <vt:lpstr>Helvetica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Dylan Breger</dc:creator>
  <cp:lastModifiedBy>Dylan Breger</cp:lastModifiedBy>
  <cp:revision>1</cp:revision>
  <dcterms:created xsi:type="dcterms:W3CDTF">2025-08-10T21:00:55Z</dcterms:created>
  <dcterms:modified xsi:type="dcterms:W3CDTF">2025-08-10T21:01:06Z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0x010100C24291D3CFFFB3468A8BEBC160241642</vt:lpwstr>
  </property>
</Properties>
</file>