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432850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8A4CBA-2BE8-4A6B-9D18-07FFEB51B96F}" v="1" dt="2025-11-04T22:09:58.3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1-04T22:09:58.319" v="0"/>
      <pc:docMkLst>
        <pc:docMk/>
      </pc:docMkLst>
      <pc:sldChg chg="add">
        <pc:chgData name="Dylan Breger" userId="9b3da09f-10fe-42ec-9aa5-9fa2a3e9cc20" providerId="ADAL" clId="{D81AFA50-692E-4678-A384-3793507736DC}" dt="2025-11-04T22:09:58.319" v="0"/>
        <pc:sldMkLst>
          <pc:docMk/>
          <pc:sldMk cId="1789081147" sldId="214432850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E2A1FC-CD77-46B6-B72D-348E1408E9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F11FE1-6854-4FC1-AC95-45CA1F689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97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7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9C3254-C2BA-461B-86C8-C14FFCA9E87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175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7174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874DD-DCB2-7EC9-9923-B7A6F4920E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7F93E4-962B-ED3C-BCED-6ACE9D305A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2C1CF-BB40-10C3-29B1-70BBBA952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6DCF-21DE-4D0A-BB7D-00726A6B9E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200CF-04C1-A0D2-5B75-39C10ACFC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8C680-9741-F02D-7FC3-86B551D25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6D4B-A320-485E-AC85-7E960DAD4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5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3D186-18BD-CF6C-DE9B-10F556B2B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66581D-A247-D476-7847-54F156E3A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F14DB-9B34-976D-5A0C-E1B2CFF8E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6DCF-21DE-4D0A-BB7D-00726A6B9E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8342A-1355-762B-6635-04098DF1A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8EEAC-D755-1BEC-DFDC-CFEAECB6A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6D4B-A320-485E-AC85-7E960DAD4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4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458FD2-560F-1B7D-3D57-CB402C1562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4ABB3D-6601-D6D1-DF89-8D386A109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5A1ED-A016-0088-5465-47C70EE9C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6DCF-21DE-4D0A-BB7D-00726A6B9E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97DB7-0AF6-AAA6-2F09-E112FD6AF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77DC1-463A-34E4-FB93-B4DC83797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6D4B-A320-485E-AC85-7E960DAD4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263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5E65-5641-DA8F-4B7A-5470928B2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37AAC-DECF-9E94-FFB6-18CF05AF2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76FD6-CBFF-CF56-4FC5-6559080EF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6DCF-21DE-4D0A-BB7D-00726A6B9E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DDE19-8035-07D4-F047-0E2576379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12C62-D6BE-863A-4DB6-565985AFE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6D4B-A320-485E-AC85-7E960DAD4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06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86526-EE42-EF67-311C-F5C09DF2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8F67F-DD36-1BA8-0D28-A718E3D4B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415F5-CF5E-F751-BDF5-2063FD12B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6DCF-21DE-4D0A-BB7D-00726A6B9E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E4F68-75AA-FCD6-D9E5-7C6DB5C66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706A8-3135-265E-913E-5BD963E01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6D4B-A320-485E-AC85-7E960DAD4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739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34972-68A8-038B-8203-1AE444904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94CDC-4E8C-7A5D-7567-5DB0F32FDB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DC34-9D69-A807-E2AA-1E3C565947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4121F2-DA7F-484E-23B2-C5FABCCED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6DCF-21DE-4D0A-BB7D-00726A6B9E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F69880-C4B2-3257-0940-A1E58F782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BC6DED-591F-CA0E-5BE5-7702FE815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6D4B-A320-485E-AC85-7E960DAD4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3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F107D-FBED-B08C-BB8B-475376A62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6B7AD8-D02A-F62B-D643-74E604C73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EA9BD7-546A-83B8-BBF6-FC6F59961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57DCB5-A519-7BA7-2921-434CA8DA53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DAFDB0-8CA2-088F-AE77-77599E7FB7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251B3A-BCD3-CCD5-CF64-81A5E4A69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6DCF-21DE-4D0A-BB7D-00726A6B9E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BF7FEB-0CBB-1804-C75A-51FD8B232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733FE4-1590-BC64-6C4F-CB49E31EC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6D4B-A320-485E-AC85-7E960DAD4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93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BA0B9-D5BD-C122-7385-574B2AD35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B3BDFE-9F25-5289-6EA6-01FBFEA8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6DCF-21DE-4D0A-BB7D-00726A6B9E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1636FF-1AFA-6F83-E281-DE93A2400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580608-E9D4-8CD1-2BCD-28EB992C8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6D4B-A320-485E-AC85-7E960DAD4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6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440DE-9C72-9BF2-4D5B-B3718E3AA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6DCF-21DE-4D0A-BB7D-00726A6B9E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5092D3-DADB-235E-E4CF-F201B3A07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190C82-8722-7523-E96F-3D88B8A97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6D4B-A320-485E-AC85-7E960DAD4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67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43677-0708-77CE-EBB3-CCBB69452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A78C8-4E0F-D994-3EBD-3B2E9642D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5352E7-6CF8-648C-F7F1-8D4B51DF7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502752-A4B0-0E54-2AAE-E29261F30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6DCF-21DE-4D0A-BB7D-00726A6B9E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76CF6F-F9E4-B246-ECB9-7F38604AB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0B6443-A468-1F37-6506-CC2422820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6D4B-A320-485E-AC85-7E960DAD4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38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8EC59-1D34-A1DD-99A2-0F90F4566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A7D4EA-6F6E-3F83-7910-3F90A9B909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5808F8-34DF-2D7C-9946-4EB02C6C23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D16D36-AB6D-0B81-EE35-4924DAC77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36DCF-21DE-4D0A-BB7D-00726A6B9E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D2F19-25FA-651F-F471-6C17CA212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D38B33-517E-4A8B-F261-68E820BEA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6D4B-A320-485E-AC85-7E960DAD4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34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984F8E-DAFB-BB60-0847-D309B1B63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C0452D-DBD4-0CD3-F742-D730F52B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A55D3E-E25D-F13E-ED87-BE1A741E35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E36DCF-21DE-4D0A-BB7D-00726A6B9E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55891-D27B-B2C0-6C79-267F91FF11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27A3E3-56C7-870B-6255-288F83FACB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066D4B-A320-485E-AC85-7E960DAD4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79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thevab.com/insight/answering-three-key-questions-understand-growth-fast?utm_source=grab-and-go&amp;utm_medium=vab-insights&amp;utm_campaign=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85">
            <a:extLst>
              <a:ext uri="{FF2B5EF4-FFF2-40B4-BE49-F238E27FC236}">
                <a16:creationId xmlns:a16="http://schemas.microsoft.com/office/drawing/2014/main" id="{9727EF64-3572-1D12-704E-B4E78D6E2C3A}"/>
              </a:ext>
            </a:extLst>
          </p:cNvPr>
          <p:cNvSpPr/>
          <p:nvPr/>
        </p:nvSpPr>
        <p:spPr>
          <a:xfrm>
            <a:off x="-7767" y="1686476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81F2BF2-CDEB-8965-2A98-16FACF340E38}"/>
              </a:ext>
            </a:extLst>
          </p:cNvPr>
          <p:cNvSpPr txBox="1"/>
          <p:nvPr/>
        </p:nvSpPr>
        <p:spPr>
          <a:xfrm>
            <a:off x="6534" y="3806680"/>
            <a:ext cx="203689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 Experience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Ad-Free vs. Ad-supported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03DF54C-FA08-40FE-2E44-C543C065F12E}"/>
              </a:ext>
            </a:extLst>
          </p:cNvPr>
          <p:cNvSpPr txBox="1"/>
          <p:nvPr/>
        </p:nvSpPr>
        <p:spPr>
          <a:xfrm>
            <a:off x="6534" y="5074700"/>
            <a:ext cx="2036894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Business Model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Paid vs. Free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3E433B-DB28-CFF1-AEC9-21D2F3DFFD49}"/>
              </a:ext>
            </a:extLst>
          </p:cNvPr>
          <p:cNvSpPr txBox="1"/>
          <p:nvPr/>
        </p:nvSpPr>
        <p:spPr>
          <a:xfrm>
            <a:off x="6534" y="2440790"/>
            <a:ext cx="2036894" cy="783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Viewing Experience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On-Demand vs. Live Scheduled Programming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18D1FE-9A3D-4186-47AE-928D73249671}"/>
              </a:ext>
            </a:extLst>
          </p:cNvPr>
          <p:cNvSpPr txBox="1"/>
          <p:nvPr/>
        </p:nvSpPr>
        <p:spPr>
          <a:xfrm>
            <a:off x="2016431" y="1705931"/>
            <a:ext cx="1688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SVOD w/o Ads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24F003F8-709F-7E47-2F37-47BC1648BDB5}"/>
              </a:ext>
            </a:extLst>
          </p:cNvPr>
          <p:cNvSpPr/>
          <p:nvPr/>
        </p:nvSpPr>
        <p:spPr>
          <a:xfrm>
            <a:off x="2184500" y="3679645"/>
            <a:ext cx="1349045" cy="869623"/>
          </a:xfrm>
          <a:prstGeom prst="rect">
            <a:avLst/>
          </a:prstGeom>
          <a:solidFill>
            <a:schemeClr val="bg1"/>
          </a:solidFill>
          <a:ln w="38100">
            <a:solidFill>
              <a:srgbClr val="1B1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5A1CC95-F0B8-D8C4-C4D3-6D56A50644F6}"/>
              </a:ext>
            </a:extLst>
          </p:cNvPr>
          <p:cNvSpPr txBox="1"/>
          <p:nvPr/>
        </p:nvSpPr>
        <p:spPr>
          <a:xfrm>
            <a:off x="2179251" y="3975957"/>
            <a:ext cx="13595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Ad-free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C66E0BC4-DE7B-5F18-3D2F-5D620FE406BC}"/>
              </a:ext>
            </a:extLst>
          </p:cNvPr>
          <p:cNvSpPr/>
          <p:nvPr/>
        </p:nvSpPr>
        <p:spPr>
          <a:xfrm>
            <a:off x="2184500" y="4622352"/>
            <a:ext cx="1349045" cy="1352370"/>
          </a:xfrm>
          <a:prstGeom prst="rect">
            <a:avLst/>
          </a:prstGeom>
          <a:solidFill>
            <a:srgbClr val="1B1464"/>
          </a:solidFill>
          <a:ln w="38100">
            <a:solidFill>
              <a:srgbClr val="1B1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FE925F5E-FEA1-9A40-B89D-F683C4796031}"/>
              </a:ext>
            </a:extLst>
          </p:cNvPr>
          <p:cNvSpPr txBox="1"/>
          <p:nvPr/>
        </p:nvSpPr>
        <p:spPr>
          <a:xfrm>
            <a:off x="2285562" y="4975372"/>
            <a:ext cx="1146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Paid monthly or annual subscription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62ADA0E-DAB2-2F51-4F5F-2ADD4F2CDD21}"/>
              </a:ext>
            </a:extLst>
          </p:cNvPr>
          <p:cNvSpPr/>
          <p:nvPr/>
        </p:nvSpPr>
        <p:spPr>
          <a:xfrm>
            <a:off x="2184500" y="2062210"/>
            <a:ext cx="1349045" cy="1540591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31D15EB-D4A4-3D66-7504-94B9AD4D52A1}"/>
              </a:ext>
            </a:extLst>
          </p:cNvPr>
          <p:cNvSpPr txBox="1"/>
          <p:nvPr/>
        </p:nvSpPr>
        <p:spPr>
          <a:xfrm>
            <a:off x="2179251" y="2417007"/>
            <a:ext cx="13595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Stream content on-demand </a:t>
            </a:r>
            <a:b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on viewer’s schedule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5E629C-1D8C-1B06-5680-8A33CA99A3F9}"/>
              </a:ext>
            </a:extLst>
          </p:cNvPr>
          <p:cNvSpPr txBox="1"/>
          <p:nvPr/>
        </p:nvSpPr>
        <p:spPr>
          <a:xfrm>
            <a:off x="3667899" y="1705931"/>
            <a:ext cx="16409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SVOD w/ Ads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178F8BA-3C21-12F8-1CE8-8B1016C3862D}"/>
              </a:ext>
            </a:extLst>
          </p:cNvPr>
          <p:cNvSpPr/>
          <p:nvPr/>
        </p:nvSpPr>
        <p:spPr>
          <a:xfrm>
            <a:off x="3813839" y="3679645"/>
            <a:ext cx="1349045" cy="869623"/>
          </a:xfrm>
          <a:prstGeom prst="rect">
            <a:avLst/>
          </a:prstGeom>
          <a:solidFill>
            <a:schemeClr val="bg1"/>
          </a:solidFill>
          <a:ln w="38100">
            <a:solidFill>
              <a:srgbClr val="00BF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9A4180E7-A127-2538-E336-D88335EB9ED7}"/>
              </a:ext>
            </a:extLst>
          </p:cNvPr>
          <p:cNvSpPr txBox="1"/>
          <p:nvPr/>
        </p:nvSpPr>
        <p:spPr>
          <a:xfrm>
            <a:off x="3841364" y="3814076"/>
            <a:ext cx="129399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Ad-supported</a:t>
            </a:r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(‘limited ad’ options also available)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7F36880B-8BFF-1329-11CB-30C1ECF64B47}"/>
              </a:ext>
            </a:extLst>
          </p:cNvPr>
          <p:cNvSpPr/>
          <p:nvPr/>
        </p:nvSpPr>
        <p:spPr>
          <a:xfrm>
            <a:off x="3813839" y="4622352"/>
            <a:ext cx="1349045" cy="1352370"/>
          </a:xfrm>
          <a:prstGeom prst="rect">
            <a:avLst/>
          </a:prstGeom>
          <a:solidFill>
            <a:srgbClr val="00BFF2"/>
          </a:solidFill>
          <a:ln w="38100">
            <a:solidFill>
              <a:srgbClr val="00BF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EB7C3AB8-BBC8-2B20-784C-0152E68663D6}"/>
              </a:ext>
            </a:extLst>
          </p:cNvPr>
          <p:cNvSpPr txBox="1"/>
          <p:nvPr/>
        </p:nvSpPr>
        <p:spPr>
          <a:xfrm>
            <a:off x="3748930" y="4713762"/>
            <a:ext cx="15181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Some services are free &amp;  ad-supported, while others are offered as part of a SVOD / AVOD </a:t>
            </a:r>
            <a:r>
              <a:rPr kumimoji="0" lang="en-US" sz="10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hybrid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service at a lower cost with limited ads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EB6E4AC9-B447-467F-B6AC-30103AC59485}"/>
              </a:ext>
            </a:extLst>
          </p:cNvPr>
          <p:cNvSpPr/>
          <p:nvPr/>
        </p:nvSpPr>
        <p:spPr>
          <a:xfrm>
            <a:off x="3813839" y="2062210"/>
            <a:ext cx="1349045" cy="1540591"/>
          </a:xfrm>
          <a:prstGeom prst="rect">
            <a:avLst/>
          </a:prstGeom>
          <a:solidFill>
            <a:srgbClr val="00BFF2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38A4875-0C5E-F84C-98C1-F9D19CD0EF30}"/>
              </a:ext>
            </a:extLst>
          </p:cNvPr>
          <p:cNvSpPr txBox="1"/>
          <p:nvPr/>
        </p:nvSpPr>
        <p:spPr>
          <a:xfrm>
            <a:off x="3808590" y="2417007"/>
            <a:ext cx="13595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Stream content on-demand </a:t>
            </a:r>
            <a:b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on viewer’s schedule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D0343F-BCC8-335B-3993-B53E858C804E}"/>
              </a:ext>
            </a:extLst>
          </p:cNvPr>
          <p:cNvSpPr txBox="1"/>
          <p:nvPr/>
        </p:nvSpPr>
        <p:spPr>
          <a:xfrm>
            <a:off x="5788689" y="1705931"/>
            <a:ext cx="749843" cy="338554"/>
          </a:xfrm>
          <a:prstGeom prst="rect">
            <a:avLst/>
          </a:prstGeom>
          <a:solidFill>
            <a:srgbClr val="ED3C8D"/>
          </a:solidFill>
          <a:ln>
            <a:solidFill>
              <a:srgbClr val="ED3C8D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FAST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1B3E9D79-57CE-7BD2-F2A1-2C1B942892A3}"/>
              </a:ext>
            </a:extLst>
          </p:cNvPr>
          <p:cNvSpPr/>
          <p:nvPr/>
        </p:nvSpPr>
        <p:spPr>
          <a:xfrm>
            <a:off x="5489088" y="3679645"/>
            <a:ext cx="1349045" cy="869623"/>
          </a:xfrm>
          <a:prstGeom prst="rect">
            <a:avLst/>
          </a:prstGeom>
          <a:solidFill>
            <a:schemeClr val="bg1"/>
          </a:solidFill>
          <a:ln w="38100">
            <a:solidFill>
              <a:srgbClr val="ED3C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D92B0726-6F5E-7614-22BB-AC19498833A9}"/>
              </a:ext>
            </a:extLst>
          </p:cNvPr>
          <p:cNvSpPr txBox="1"/>
          <p:nvPr/>
        </p:nvSpPr>
        <p:spPr>
          <a:xfrm>
            <a:off x="5483839" y="3975957"/>
            <a:ext cx="13595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Ad-supported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E7EB0F7-3B9A-C273-5388-F77242AC95D7}"/>
              </a:ext>
            </a:extLst>
          </p:cNvPr>
          <p:cNvSpPr/>
          <p:nvPr/>
        </p:nvSpPr>
        <p:spPr>
          <a:xfrm>
            <a:off x="5489088" y="4622352"/>
            <a:ext cx="1349045" cy="1352370"/>
          </a:xfrm>
          <a:prstGeom prst="rect">
            <a:avLst/>
          </a:prstGeom>
          <a:solidFill>
            <a:srgbClr val="ED3C8D"/>
          </a:solidFill>
          <a:ln w="38100">
            <a:solidFill>
              <a:srgbClr val="ED3C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53AB9003-DA2C-E994-F936-AD56037BC1AF}"/>
              </a:ext>
            </a:extLst>
          </p:cNvPr>
          <p:cNvSpPr txBox="1"/>
          <p:nvPr/>
        </p:nvSpPr>
        <p:spPr>
          <a:xfrm>
            <a:off x="5445897" y="4702220"/>
            <a:ext cx="1435426" cy="119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Free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to watch in exchange for viewing ads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(Log-ins are available but </a:t>
            </a:r>
            <a:b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not necessary)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FF8C4E92-0207-4894-57F5-7B64B5DB9B73}"/>
              </a:ext>
            </a:extLst>
          </p:cNvPr>
          <p:cNvSpPr/>
          <p:nvPr/>
        </p:nvSpPr>
        <p:spPr>
          <a:xfrm>
            <a:off x="5489088" y="2062210"/>
            <a:ext cx="1349045" cy="1540591"/>
          </a:xfrm>
          <a:prstGeom prst="rect">
            <a:avLst/>
          </a:prstGeom>
          <a:solidFill>
            <a:srgbClr val="ED3C8D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FC309AE0-069B-7DE1-D96F-CA09F96A99D4}"/>
              </a:ext>
            </a:extLst>
          </p:cNvPr>
          <p:cNvSpPr txBox="1"/>
          <p:nvPr/>
        </p:nvSpPr>
        <p:spPr>
          <a:xfrm>
            <a:off x="5536995" y="2232341"/>
            <a:ext cx="12532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Option to stream either live linear channels or on-demand content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A1514A-CCFB-2BC4-CD8F-F69E89C147FE}"/>
              </a:ext>
            </a:extLst>
          </p:cNvPr>
          <p:cNvSpPr txBox="1"/>
          <p:nvPr/>
        </p:nvSpPr>
        <p:spPr>
          <a:xfrm>
            <a:off x="7385204" y="1705931"/>
            <a:ext cx="9073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vMVPD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DAF0F24D-72F0-13FA-0148-7CAA00AF4189}"/>
              </a:ext>
            </a:extLst>
          </p:cNvPr>
          <p:cNvSpPr/>
          <p:nvPr/>
        </p:nvSpPr>
        <p:spPr>
          <a:xfrm>
            <a:off x="7164337" y="3679645"/>
            <a:ext cx="1349045" cy="869623"/>
          </a:xfrm>
          <a:prstGeom prst="rect">
            <a:avLst/>
          </a:prstGeom>
          <a:solidFill>
            <a:schemeClr val="bg1"/>
          </a:solidFill>
          <a:ln w="38100">
            <a:solidFill>
              <a:srgbClr val="4EBE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64B40AFC-9567-11FA-E3F9-12589C8D7F4D}"/>
              </a:ext>
            </a:extLst>
          </p:cNvPr>
          <p:cNvSpPr txBox="1"/>
          <p:nvPr/>
        </p:nvSpPr>
        <p:spPr>
          <a:xfrm>
            <a:off x="7159088" y="3975957"/>
            <a:ext cx="13595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Ad-supported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98616293-08F4-2BA2-7A0F-30C289CE1D6F}"/>
              </a:ext>
            </a:extLst>
          </p:cNvPr>
          <p:cNvSpPr/>
          <p:nvPr/>
        </p:nvSpPr>
        <p:spPr>
          <a:xfrm>
            <a:off x="7164337" y="4622352"/>
            <a:ext cx="1349045" cy="1352370"/>
          </a:xfrm>
          <a:prstGeom prst="rect">
            <a:avLst/>
          </a:prstGeom>
          <a:solidFill>
            <a:srgbClr val="4EBEA4"/>
          </a:solidFill>
          <a:ln w="38100">
            <a:solidFill>
              <a:srgbClr val="4EBE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C89804D9-55E1-C913-407A-3548D259B5BA}"/>
              </a:ext>
            </a:extLst>
          </p:cNvPr>
          <p:cNvSpPr txBox="1"/>
          <p:nvPr/>
        </p:nvSpPr>
        <p:spPr>
          <a:xfrm>
            <a:off x="7265399" y="4975372"/>
            <a:ext cx="1146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Paid monthly or annual subscription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D39847F0-D886-8D42-FFAB-94D2CF04C793}"/>
              </a:ext>
            </a:extLst>
          </p:cNvPr>
          <p:cNvSpPr/>
          <p:nvPr/>
        </p:nvSpPr>
        <p:spPr>
          <a:xfrm>
            <a:off x="7164337" y="2062210"/>
            <a:ext cx="1349045" cy="1540591"/>
          </a:xfrm>
          <a:prstGeom prst="rect">
            <a:avLst/>
          </a:prstGeom>
          <a:solidFill>
            <a:srgbClr val="4EBEA4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C5F28456-1239-3F4E-9F1E-F87D9AB568CE}"/>
              </a:ext>
            </a:extLst>
          </p:cNvPr>
          <p:cNvSpPr txBox="1"/>
          <p:nvPr/>
        </p:nvSpPr>
        <p:spPr>
          <a:xfrm>
            <a:off x="7159088" y="2232341"/>
            <a:ext cx="13595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Option to </a:t>
            </a:r>
            <a:b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stream either </a:t>
            </a:r>
            <a:b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live feeds of linear channels or on-demand content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5B35F7F-48EF-0A95-E646-591F6CF90F38}"/>
              </a:ext>
            </a:extLst>
          </p:cNvPr>
          <p:cNvSpPr txBox="1"/>
          <p:nvPr/>
        </p:nvSpPr>
        <p:spPr>
          <a:xfrm>
            <a:off x="8656821" y="1705931"/>
            <a:ext cx="16131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Traditional TV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BAA6E4EC-1712-2FB3-5F19-BA2C3E7FAC72}"/>
              </a:ext>
            </a:extLst>
          </p:cNvPr>
          <p:cNvSpPr/>
          <p:nvPr/>
        </p:nvSpPr>
        <p:spPr>
          <a:xfrm>
            <a:off x="8793676" y="3679645"/>
            <a:ext cx="1349045" cy="869623"/>
          </a:xfrm>
          <a:prstGeom prst="rect">
            <a:avLst/>
          </a:prstGeom>
          <a:solidFill>
            <a:schemeClr val="bg1"/>
          </a:solidFill>
          <a:ln w="38100">
            <a:solidFill>
              <a:srgbClr val="FFE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4D68787-813C-70AC-A923-3D9842D3F19E}"/>
              </a:ext>
            </a:extLst>
          </p:cNvPr>
          <p:cNvSpPr txBox="1"/>
          <p:nvPr/>
        </p:nvSpPr>
        <p:spPr>
          <a:xfrm>
            <a:off x="8788427" y="3975957"/>
            <a:ext cx="13595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Ad-supported</a:t>
            </a:r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ED9031AB-063E-918F-5CC3-62CAC688D462}"/>
              </a:ext>
            </a:extLst>
          </p:cNvPr>
          <p:cNvSpPr/>
          <p:nvPr/>
        </p:nvSpPr>
        <p:spPr>
          <a:xfrm>
            <a:off x="8793676" y="4622352"/>
            <a:ext cx="1349045" cy="1352370"/>
          </a:xfrm>
          <a:prstGeom prst="rect">
            <a:avLst/>
          </a:prstGeom>
          <a:solidFill>
            <a:srgbClr val="FFE600"/>
          </a:solidFill>
          <a:ln w="38100">
            <a:solidFill>
              <a:srgbClr val="FFE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813DFE7D-CEDE-8F4C-5F15-188EACF51910}"/>
              </a:ext>
            </a:extLst>
          </p:cNvPr>
          <p:cNvSpPr txBox="1"/>
          <p:nvPr/>
        </p:nvSpPr>
        <p:spPr>
          <a:xfrm>
            <a:off x="8815507" y="4744539"/>
            <a:ext cx="13243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Paid MVPD subscription  or free channels through </a:t>
            </a:r>
            <a:b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Over-the-Air (OTA) access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97DAF60D-00DF-9EB6-EA5A-8DB49D09B062}"/>
              </a:ext>
            </a:extLst>
          </p:cNvPr>
          <p:cNvSpPr/>
          <p:nvPr/>
        </p:nvSpPr>
        <p:spPr>
          <a:xfrm>
            <a:off x="8793676" y="2062210"/>
            <a:ext cx="1349045" cy="1540591"/>
          </a:xfrm>
          <a:prstGeom prst="rect">
            <a:avLst/>
          </a:prstGeom>
          <a:solidFill>
            <a:srgbClr val="FFE600"/>
          </a:solidFill>
          <a:ln>
            <a:solidFill>
              <a:srgbClr val="FFE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ECD40165-25CD-E132-7720-93EC990A9915}"/>
              </a:ext>
            </a:extLst>
          </p:cNvPr>
          <p:cNvSpPr txBox="1"/>
          <p:nvPr/>
        </p:nvSpPr>
        <p:spPr>
          <a:xfrm>
            <a:off x="8788427" y="2324674"/>
            <a:ext cx="13595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Watch live or time-shifted content through an MVPD or antenna 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3703FAA-A1C4-E39A-D315-CEB52E24EF89}"/>
              </a:ext>
            </a:extLst>
          </p:cNvPr>
          <p:cNvSpPr txBox="1"/>
          <p:nvPr/>
        </p:nvSpPr>
        <p:spPr>
          <a:xfrm>
            <a:off x="10528115" y="1705931"/>
            <a:ext cx="12935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MVPD VOD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BCC978C6-F780-532D-F2F0-439B1EF6C7BB}"/>
              </a:ext>
            </a:extLst>
          </p:cNvPr>
          <p:cNvSpPr/>
          <p:nvPr/>
        </p:nvSpPr>
        <p:spPr>
          <a:xfrm>
            <a:off x="10500380" y="3679645"/>
            <a:ext cx="1349045" cy="869623"/>
          </a:xfrm>
          <a:prstGeom prst="rect">
            <a:avLst/>
          </a:prstGeom>
          <a:solidFill>
            <a:schemeClr val="bg1"/>
          </a:solidFill>
          <a:ln w="38100">
            <a:solidFill>
              <a:srgbClr val="A34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5931837E-A558-2517-8885-E17FD0355A04}"/>
              </a:ext>
            </a:extLst>
          </p:cNvPr>
          <p:cNvSpPr txBox="1"/>
          <p:nvPr/>
        </p:nvSpPr>
        <p:spPr>
          <a:xfrm>
            <a:off x="10495131" y="3975957"/>
            <a:ext cx="13595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Ad-supported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CC30B8CF-FB12-7764-2A55-37F9B5B30BBD}"/>
              </a:ext>
            </a:extLst>
          </p:cNvPr>
          <p:cNvSpPr/>
          <p:nvPr/>
        </p:nvSpPr>
        <p:spPr>
          <a:xfrm>
            <a:off x="10500380" y="4622352"/>
            <a:ext cx="1349045" cy="1352370"/>
          </a:xfrm>
          <a:prstGeom prst="rect">
            <a:avLst/>
          </a:prstGeom>
          <a:solidFill>
            <a:srgbClr val="A343FF"/>
          </a:solidFill>
          <a:ln w="38100">
            <a:solidFill>
              <a:srgbClr val="A34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4D5056FC-1944-6DBD-21FC-A62A4960B42E}"/>
              </a:ext>
            </a:extLst>
          </p:cNvPr>
          <p:cNvSpPr txBox="1"/>
          <p:nvPr/>
        </p:nvSpPr>
        <p:spPr>
          <a:xfrm>
            <a:off x="10601442" y="5067705"/>
            <a:ext cx="1146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Paid MVPD subscription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9B4F25F6-0218-2738-4E00-F96124121933}"/>
              </a:ext>
            </a:extLst>
          </p:cNvPr>
          <p:cNvSpPr/>
          <p:nvPr/>
        </p:nvSpPr>
        <p:spPr>
          <a:xfrm>
            <a:off x="10500380" y="2062210"/>
            <a:ext cx="1349045" cy="1540591"/>
          </a:xfrm>
          <a:prstGeom prst="rect">
            <a:avLst/>
          </a:prstGeom>
          <a:solidFill>
            <a:srgbClr val="A343FF"/>
          </a:solidFill>
          <a:ln>
            <a:solidFill>
              <a:srgbClr val="A34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13EC84DE-BD29-A0C3-1502-4B14F950C914}"/>
              </a:ext>
            </a:extLst>
          </p:cNvPr>
          <p:cNvSpPr txBox="1"/>
          <p:nvPr/>
        </p:nvSpPr>
        <p:spPr>
          <a:xfrm>
            <a:off x="10431194" y="2417007"/>
            <a:ext cx="14874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Watch content on-demand on viewer’s schedule through an MVPD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876995-D6AC-34F3-3155-41C6F771D3E0}"/>
              </a:ext>
            </a:extLst>
          </p:cNvPr>
          <p:cNvSpPr txBox="1"/>
          <p:nvPr/>
        </p:nvSpPr>
        <p:spPr>
          <a:xfrm>
            <a:off x="517142" y="6039828"/>
            <a:ext cx="1117114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Note: SVOD refers to ‘subscription video-on-demand’. MVPD (Multichannel Video Programming Distributor)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reflects a cable, telco, or satellite provider. vMVPD refers to Virtual Multichannel Video Programming Distributors. 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DCB5C737-C9A6-04DA-DFDA-C80E52BF3E4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3782D192-129E-36C0-C191-1C649154798C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BF09682-D989-1C91-BEAF-1E2857E1DDF2}"/>
              </a:ext>
            </a:extLst>
          </p:cNvPr>
          <p:cNvSpPr/>
          <p:nvPr/>
        </p:nvSpPr>
        <p:spPr>
          <a:xfrm>
            <a:off x="75405" y="440921"/>
            <a:ext cx="102483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With many services available, FAST offers a free, frictionless viewing experience that complements other video platforms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B87A34-2C04-1621-D31F-47A0B07AC42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B00C4BC-A0C9-29F6-8302-EE07DDAE9BD6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streaming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pic>
        <p:nvPicPr>
          <p:cNvPr id="34" name="Picture 2">
            <a:hlinkClick r:id="rId5"/>
            <a:extLst>
              <a:ext uri="{FF2B5EF4-FFF2-40B4-BE49-F238E27FC236}">
                <a16:creationId xmlns:a16="http://schemas.microsoft.com/office/drawing/2014/main" id="{98467BF4-6B47-12A4-BD1F-B2DE6E2A01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2DAA3C7E-3FD3-98B7-369F-8E59CDBA3592}"/>
              </a:ext>
            </a:extLst>
          </p:cNvPr>
          <p:cNvSpPr/>
          <p:nvPr/>
        </p:nvSpPr>
        <p:spPr>
          <a:xfrm>
            <a:off x="-1" y="-1"/>
            <a:ext cx="2813803" cy="27533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 Distribution Platform Comparison</a:t>
            </a:r>
          </a:p>
        </p:txBody>
      </p:sp>
      <p:sp>
        <p:nvSpPr>
          <p:cNvPr id="36" name="TextBox 35">
            <a:hlinkClick r:id="rId7"/>
            <a:extLst>
              <a:ext uri="{FF2B5EF4-FFF2-40B4-BE49-F238E27FC236}">
                <a16:creationId xmlns:a16="http://schemas.microsoft.com/office/drawing/2014/main" id="{6D89BF7F-4002-3716-8E1D-FE3F31576102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Free For All: Understanding the Growth of FAST Through Three Key Questions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</p:spTree>
    <p:extLst>
      <p:ext uri="{BB962C8B-B14F-4D97-AF65-F5344CB8AC3E}">
        <p14:creationId xmlns:p14="http://schemas.microsoft.com/office/powerpoint/2010/main" val="1789081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af823eca9a2ada444f7d1093f8e89e6e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c5a9d7729d4f87816c7d0a33d90d6822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BA229AF-C7BE-46CB-B617-852F2F3078A1}"/>
</file>

<file path=customXml/itemProps2.xml><?xml version="1.0" encoding="utf-8"?>
<ds:datastoreItem xmlns:ds="http://schemas.openxmlformats.org/officeDocument/2006/customXml" ds:itemID="{69D5CEC2-39E3-49C2-811E-4D54A3FC2D82}"/>
</file>

<file path=customXml/itemProps3.xml><?xml version="1.0" encoding="utf-8"?>
<ds:datastoreItem xmlns:ds="http://schemas.openxmlformats.org/officeDocument/2006/customXml" ds:itemID="{DE097089-CBF5-49AD-9CB4-B5D7FDBBAA7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Microsoft Office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2025-11-04T22:09:47Z</dcterms:created>
  <dcterms:modified xsi:type="dcterms:W3CDTF">2025-11-04T22:09:59Z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