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294E1E-39A5-408D-949D-13B30A85B450}" v="1" dt="2025-03-31T20:52:38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D294E1E-39A5-408D-949D-13B30A85B450}"/>
    <pc:docChg chg="addSld modSld">
      <pc:chgData name="Dylan Breger" userId="9b3da09f-10fe-42ec-9aa5-9fa2a3e9cc20" providerId="ADAL" clId="{7D294E1E-39A5-408D-949D-13B30A85B450}" dt="2025-03-31T20:52:38.001" v="0"/>
      <pc:docMkLst>
        <pc:docMk/>
      </pc:docMkLst>
      <pc:sldChg chg="add">
        <pc:chgData name="Dylan Breger" userId="9b3da09f-10fe-42ec-9aa5-9fa2a3e9cc20" providerId="ADAL" clId="{7D294E1E-39A5-408D-949D-13B30A85B450}" dt="2025-03-31T20:52:38.001" v="0"/>
        <pc:sldMkLst>
          <pc:docMk/>
          <pc:sldMk cId="387909986" sldId="214747401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6A8B-E249-D45D-4226-0B081ADBF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CFB138-376D-6CD2-4E1E-64039687F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BD422-53D7-714F-E1FB-F9FC4C3CF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63E39-CB28-CC31-E4E0-155FB428A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DA17C-6541-CD52-CC2E-8D1FDC30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7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C6209-DA6B-150E-FEBE-F60C6148F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32CF6-DA38-C7A1-A406-A71F51D4C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3D9A5-ECD2-9B2F-5DD2-0B5170339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85EE6-6EAF-E45E-80E4-7AF55B7AA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E2432-DE4D-B326-9E0B-F5350009A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6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D27A5-720D-14DF-DF3E-E3D4259E62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4A0D7-EE1D-231A-B21D-EA2B1AE3A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E48A9-7960-0015-3E4E-44FA3B13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E31E4-050B-0D95-EF1F-08EF66441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8C975-91C2-4045-7320-68928307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64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EC2BE-E47D-1419-F0F2-6E7DC0CA0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3F16A-2FB7-26A1-DE27-9375231C3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DD78A-B3F9-7E32-FA13-F6C639E7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DF22B-508D-C766-A647-430304673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062AB-3C01-7421-9465-E8142114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7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48B8-6706-C3E3-34BC-0A9F6AAF7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0009E2-C25C-B29A-106D-587D786E6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930B8-D46B-5AFC-6FB7-827C06A60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183B3-5E7D-50E1-94BA-AA95F063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BD6C3-1726-090D-2DF8-56D1E13F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0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DFB03-466D-DA72-47C4-46DD6DD1E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4FC52-154B-5D6F-14A1-5AEAF18E3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98181-96D8-77A0-0D83-3390B1A89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D9456-6F2E-FAE8-96B8-41366117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4AB73-83E0-258C-F59F-DFAE46993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46F5F-2A1C-1CE9-E085-E85089EEB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26411-0318-8EC7-8188-31ECE5BBA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450CF-DED9-8B62-07EE-0D6731EF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FE9D9-50A6-D018-E0AD-0CAD100A5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E55C6-5A8B-F244-4993-9D44CD1637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F6C31-4C37-9B46-40D8-C9F96CF702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14E0B9-9EC3-9302-A224-268AD658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B76402-69E5-1D69-823D-C822D6553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A5C1A8-14F1-B5A8-C686-A28CF78A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64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6195E-A3EA-BA1A-609E-482BEE20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95625A-36A8-0D0C-344F-6857396C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9B164-AD09-6385-31E1-63D605EB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3C68DF-2400-A909-9BEB-A757331B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5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D4DFEF-D648-2F64-DB72-C94925C5B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115554-0E64-D089-A19F-8E8092284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D5C30-3101-9ABA-AA1E-3DE56211E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77871-5D55-C287-740D-1C9BFC2BB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A3243-24EC-81FE-1CA8-4F6CB362B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DF0AC-B45A-6845-B04F-553512F14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2A42E-8C05-EBF9-B16E-08A08EB7E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0ED1A4-5268-61A3-7A45-2B897C8D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FBE8E-39E3-A913-D757-730475EE3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8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10616-F880-49BD-49E9-CFD88066B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F91E3C-C52B-7A7B-0FBD-193886893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0B1742-C87A-F470-F8D9-F1E635939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B10D8-B88F-32DF-F14E-E8AE67DCA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249D26-6626-C57C-F338-7DBFB62BD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14F30-A461-C813-14E4-D5DB4B2F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6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0A354A-A416-3EC8-1BF1-882DE069B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0E4A5-647A-EDA1-D0DE-B35869C50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B411F-E827-A337-35A5-745FC7711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ECAB93-033E-44E8-B6AD-069DE30CE4B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CEAC6-C06B-DA6A-051D-9B731BD8D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342B4-6C33-E8E3-BB74-E90A8658FA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116E18-BFB5-4960-8D8A-1293B7E58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0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foxadvertising.com/tubi/the-stream-2025/" TargetMode="External"/><Relationship Id="rId5" Type="http://schemas.openxmlformats.org/officeDocument/2006/relationships/hyperlink" Target="https://thevab.com/insights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FD009-3DA1-71A2-D92D-AE4F41683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D9F4505-E2D3-2496-6ACD-5148C2AC9570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77F0E3-7128-D129-CAF1-1929D072BF53}"/>
              </a:ext>
            </a:extLst>
          </p:cNvPr>
          <p:cNvSpPr txBox="1"/>
          <p:nvPr/>
        </p:nvSpPr>
        <p:spPr>
          <a:xfrm>
            <a:off x="483206" y="6070421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Tubi / The Harris Poll,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Stream 2025: Audience Insights Shaping Streaming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2025.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496DBE-82E8-C224-5402-CD75A9429357}"/>
              </a:ext>
            </a:extLst>
          </p:cNvPr>
          <p:cNvSpPr txBox="1"/>
          <p:nvPr/>
        </p:nvSpPr>
        <p:spPr>
          <a:xfrm>
            <a:off x="0" y="191527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Streaming Audience Insights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67465D-E117-87AC-AA13-CB0A56A66F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D508C8-25B2-6C7C-3D39-285DAA83CB3B}"/>
              </a:ext>
            </a:extLst>
          </p:cNvPr>
          <p:cNvSpPr/>
          <p:nvPr/>
        </p:nvSpPr>
        <p:spPr>
          <a:xfrm>
            <a:off x="124718" y="410981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Audiences prefer streaming over social media, valuing shared experiences, nostalgic content and broad content variety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3" name="Picture 2">
            <a:hlinkClick r:id="rId2"/>
            <a:extLst>
              <a:ext uri="{FF2B5EF4-FFF2-40B4-BE49-F238E27FC236}">
                <a16:creationId xmlns:a16="http://schemas.microsoft.com/office/drawing/2014/main" id="{BE094B61-A729-592F-8C98-FA2D4E9C8B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5DAE97C-43FE-E1CC-0721-A1851B746FA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83A4ABE-CB97-E7BD-AB73-90F3BBD5905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5FA9C10-A046-8A33-FC97-22909A6E284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Box 23">
            <a:hlinkClick r:id="rId6"/>
            <a:extLst>
              <a:ext uri="{FF2B5EF4-FFF2-40B4-BE49-F238E27FC236}">
                <a16:creationId xmlns:a16="http://schemas.microsoft.com/office/drawing/2014/main" id="{25D6EADA-C40D-9465-B6C1-DE2461CC7617}"/>
              </a:ext>
            </a:extLst>
          </p:cNvPr>
          <p:cNvSpPr txBox="1">
            <a:spLocks/>
          </p:cNvSpPr>
          <p:nvPr/>
        </p:nvSpPr>
        <p:spPr>
          <a:xfrm>
            <a:off x="-10272" y="625617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Tubi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E19D95E-706E-9F92-CF15-E083EA6C7489}"/>
              </a:ext>
            </a:extLst>
          </p:cNvPr>
          <p:cNvSpPr/>
          <p:nvPr/>
        </p:nvSpPr>
        <p:spPr>
          <a:xfrm>
            <a:off x="280631" y="2581711"/>
            <a:ext cx="2714790" cy="319973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490DAF-2DCA-51D6-DD65-23289C971870}"/>
              </a:ext>
            </a:extLst>
          </p:cNvPr>
          <p:cNvSpPr txBox="1"/>
          <p:nvPr/>
        </p:nvSpPr>
        <p:spPr>
          <a:xfrm>
            <a:off x="618195" y="3692840"/>
            <a:ext cx="2039662" cy="7630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>
                <a:solidFill>
                  <a:srgbClr val="00BFF2"/>
                </a:solidFill>
                <a:latin typeface="Heebo" pitchFamily="2" charset="-79"/>
                <a:cs typeface="Heebo" pitchFamily="2" charset="-79"/>
              </a:rPr>
              <a:t>80%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953046-0A52-D768-344F-39B1CD3C23B5}"/>
              </a:ext>
            </a:extLst>
          </p:cNvPr>
          <p:cNvSpPr txBox="1"/>
          <p:nvPr/>
        </p:nvSpPr>
        <p:spPr>
          <a:xfrm>
            <a:off x="422684" y="4487183"/>
            <a:ext cx="2430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Would 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rather watch a TV show or movie than doomscroll 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on social media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9F5A99D-D8C9-B515-E28D-414524186A94}"/>
              </a:ext>
            </a:extLst>
          </p:cNvPr>
          <p:cNvSpPr/>
          <p:nvPr/>
        </p:nvSpPr>
        <p:spPr>
          <a:xfrm>
            <a:off x="3257750" y="2581711"/>
            <a:ext cx="2714790" cy="319973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573B0C-B0DB-E73B-7BFA-2D7FCBC742A9}"/>
              </a:ext>
            </a:extLst>
          </p:cNvPr>
          <p:cNvSpPr txBox="1"/>
          <p:nvPr/>
        </p:nvSpPr>
        <p:spPr>
          <a:xfrm>
            <a:off x="3595314" y="3692840"/>
            <a:ext cx="2039662" cy="7630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>
                <a:solidFill>
                  <a:srgbClr val="ED3C8D"/>
                </a:solidFill>
                <a:latin typeface="Heebo" pitchFamily="2" charset="-79"/>
                <a:cs typeface="Heebo" pitchFamily="2" charset="-79"/>
              </a:rPr>
              <a:t>72%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12144D0-C06B-01C7-7026-E66935F4AC32}"/>
              </a:ext>
            </a:extLst>
          </p:cNvPr>
          <p:cNvSpPr txBox="1"/>
          <p:nvPr/>
        </p:nvSpPr>
        <p:spPr>
          <a:xfrm>
            <a:off x="3278269" y="4487183"/>
            <a:ext cx="2673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See streaming together with members of their household as a </a:t>
            </a:r>
          </a:p>
          <a:p>
            <a:pPr algn="ctr"/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form of quality time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2EAE869-E3ED-55FF-591A-2E0C537F2A8A}"/>
              </a:ext>
            </a:extLst>
          </p:cNvPr>
          <p:cNvSpPr/>
          <p:nvPr/>
        </p:nvSpPr>
        <p:spPr>
          <a:xfrm>
            <a:off x="6224597" y="2616145"/>
            <a:ext cx="2714790" cy="319973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8CBC41C-BB32-A236-6284-77426124DD98}"/>
              </a:ext>
            </a:extLst>
          </p:cNvPr>
          <p:cNvSpPr txBox="1"/>
          <p:nvPr/>
        </p:nvSpPr>
        <p:spPr>
          <a:xfrm>
            <a:off x="6562161" y="3692840"/>
            <a:ext cx="2039662" cy="7630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>
                <a:solidFill>
                  <a:srgbClr val="4EBEA4"/>
                </a:solidFill>
                <a:latin typeface="Heebo" pitchFamily="2" charset="-79"/>
                <a:cs typeface="Heebo" pitchFamily="2" charset="-79"/>
              </a:rPr>
              <a:t>66%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AF58675-A61C-19D3-1FE1-ACCCC309C50A}"/>
              </a:ext>
            </a:extLst>
          </p:cNvPr>
          <p:cNvSpPr txBox="1"/>
          <p:nvPr/>
        </p:nvSpPr>
        <p:spPr>
          <a:xfrm>
            <a:off x="6245116" y="4487183"/>
            <a:ext cx="2673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Are enjoying discovering content that was 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originally released 10+ years ago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5368A89-599E-981F-0746-8938A77FE832}"/>
              </a:ext>
            </a:extLst>
          </p:cNvPr>
          <p:cNvSpPr/>
          <p:nvPr/>
        </p:nvSpPr>
        <p:spPr>
          <a:xfrm>
            <a:off x="9201715" y="2589604"/>
            <a:ext cx="2714790" cy="319973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F0DA70-CEC9-E701-3AE6-3578377CA19D}"/>
              </a:ext>
            </a:extLst>
          </p:cNvPr>
          <p:cNvSpPr txBox="1"/>
          <p:nvPr/>
        </p:nvSpPr>
        <p:spPr>
          <a:xfrm>
            <a:off x="9539279" y="3692840"/>
            <a:ext cx="2039662" cy="7630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b="1">
                <a:solidFill>
                  <a:srgbClr val="A343FF"/>
                </a:solidFill>
                <a:latin typeface="Heebo" pitchFamily="2" charset="-79"/>
                <a:cs typeface="Heebo" pitchFamily="2" charset="-79"/>
              </a:rPr>
              <a:t>58%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655AF-3D1F-CD7E-F9CC-86D5821E6255}"/>
              </a:ext>
            </a:extLst>
          </p:cNvPr>
          <p:cNvSpPr txBox="1"/>
          <p:nvPr/>
        </p:nvSpPr>
        <p:spPr>
          <a:xfrm>
            <a:off x="9222234" y="4487183"/>
            <a:ext cx="2673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Associate free streaming platforms with a 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wide selection of choice 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in content</a:t>
            </a:r>
            <a:endParaRPr lang="en-US" b="1">
              <a:solidFill>
                <a:srgbClr val="1B1464"/>
              </a:solidFill>
              <a:latin typeface="Helvetica" panose="020B0403020202020204" pitchFamily="34" charset="0"/>
              <a:cs typeface="Heebo" pitchFamily="2" charset="-79"/>
            </a:endParaRPr>
          </a:p>
        </p:txBody>
      </p:sp>
      <p:pic>
        <p:nvPicPr>
          <p:cNvPr id="21" name="Picture 20" descr="A heart with a thumb up&#10;&#10;AI-generated content may be incorrect.">
            <a:extLst>
              <a:ext uri="{FF2B5EF4-FFF2-40B4-BE49-F238E27FC236}">
                <a16:creationId xmlns:a16="http://schemas.microsoft.com/office/drawing/2014/main" id="{731F64FD-81E4-85BB-3FE4-0AD32DBBFF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396" y="2729897"/>
            <a:ext cx="877258" cy="877258"/>
          </a:xfrm>
          <a:prstGeom prst="rect">
            <a:avLst/>
          </a:prstGeom>
        </p:spPr>
      </p:pic>
      <p:pic>
        <p:nvPicPr>
          <p:cNvPr id="23" name="Picture 22" descr="A pink line art of people with a play sign&#10;&#10;AI-generated content may be incorrect.">
            <a:extLst>
              <a:ext uri="{FF2B5EF4-FFF2-40B4-BE49-F238E27FC236}">
                <a16:creationId xmlns:a16="http://schemas.microsoft.com/office/drawing/2014/main" id="{6986696E-787E-EA8C-3B39-16C53ECE543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255" y="2769773"/>
            <a:ext cx="797507" cy="797507"/>
          </a:xfrm>
          <a:prstGeom prst="rect">
            <a:avLst/>
          </a:prstGeom>
        </p:spPr>
      </p:pic>
      <p:pic>
        <p:nvPicPr>
          <p:cNvPr id="35" name="Picture 34" descr="A green and black outline of a magnifying glass&#10;&#10;AI-generated content may be incorrect.">
            <a:extLst>
              <a:ext uri="{FF2B5EF4-FFF2-40B4-BE49-F238E27FC236}">
                <a16:creationId xmlns:a16="http://schemas.microsoft.com/office/drawing/2014/main" id="{49B8B507-30C4-85BB-91B6-DCF584790AE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489" y="2806023"/>
            <a:ext cx="725006" cy="725006"/>
          </a:xfrm>
          <a:prstGeom prst="rect">
            <a:avLst/>
          </a:prstGeom>
        </p:spPr>
      </p:pic>
      <p:pic>
        <p:nvPicPr>
          <p:cNvPr id="37" name="Picture 36" descr="A purple hand pointing at a circle&#10;&#10;AI-generated content may be incorrect.">
            <a:extLst>
              <a:ext uri="{FF2B5EF4-FFF2-40B4-BE49-F238E27FC236}">
                <a16:creationId xmlns:a16="http://schemas.microsoft.com/office/drawing/2014/main" id="{1AF896BB-30A8-AD4D-D6CC-BF2F30AE953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607" y="2806023"/>
            <a:ext cx="725006" cy="72500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668D035-8BD3-C8F1-AE03-C73014FB27EF}"/>
              </a:ext>
            </a:extLst>
          </p:cNvPr>
          <p:cNvSpPr/>
          <p:nvPr/>
        </p:nvSpPr>
        <p:spPr>
          <a:xfrm>
            <a:off x="-4" y="0"/>
            <a:ext cx="3327403" cy="24307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Streaming: Audience Sentiments &amp; Behaviors</a:t>
            </a:r>
          </a:p>
        </p:txBody>
      </p:sp>
    </p:spTree>
    <p:extLst>
      <p:ext uri="{BB962C8B-B14F-4D97-AF65-F5344CB8AC3E}">
        <p14:creationId xmlns:p14="http://schemas.microsoft.com/office/powerpoint/2010/main" val="38790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3294B8-DE2E-416C-B901-CEAE8747CD84}"/>
</file>

<file path=customXml/itemProps2.xml><?xml version="1.0" encoding="utf-8"?>
<ds:datastoreItem xmlns:ds="http://schemas.openxmlformats.org/officeDocument/2006/customXml" ds:itemID="{38EFECEC-EE74-48F7-A13F-FB0FC2572010}"/>
</file>

<file path=customXml/itemProps3.xml><?xml version="1.0" encoding="utf-8"?>
<ds:datastoreItem xmlns:ds="http://schemas.openxmlformats.org/officeDocument/2006/customXml" ds:itemID="{7FAABF99-DD05-4084-87C9-2C4E5C5685D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Heebo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2025-03-31T20:51:53Z</dcterms:created>
  <dcterms:modified xsi:type="dcterms:W3CDTF">2025-03-31T20:52:49Z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