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37658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790034065654907"/>
          <c:y val="0.10012390634711674"/>
          <c:w val="0.60696486835942909"/>
          <c:h val="0.89249214512713892"/>
        </c:manualLayout>
      </c:layout>
      <c:pieChart>
        <c:varyColors val="1"/>
        <c:ser>
          <c:idx val="0"/>
          <c:order val="0"/>
          <c:spPr>
            <a:solidFill>
              <a:srgbClr val="00BFF2"/>
            </a:solidFill>
            <a:ln w="1587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00BFF2"/>
              </a:solidFill>
              <a:ln w="158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D3-403A-8940-DB0787B564C4}"/>
              </c:ext>
            </c:extLst>
          </c:dPt>
          <c:dPt>
            <c:idx val="1"/>
            <c:bubble3D val="0"/>
            <c:spPr>
              <a:solidFill>
                <a:srgbClr val="1F1A62"/>
              </a:solidFill>
              <a:ln w="158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D3-403A-8940-DB0787B564C4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 w="158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4D3-403A-8940-DB0787B564C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861DF9B-9935-43C1-B84F-AA983C0FE138}" type="CATEGORYNAME">
                      <a:rPr lang="en-US" b="1" smtClean="0"/>
                      <a:pPr/>
                      <a:t>[CATEGORY NAME]</a:t>
                    </a:fld>
                    <a:br>
                      <a:rPr lang="en-US" b="1" baseline="0"/>
                    </a:br>
                    <a:fld id="{9F0FD606-BDBF-4C2E-B3E6-319A5CBD1CB3}" type="VALUE">
                      <a:rPr lang="en-US" b="1" baseline="0" smtClean="0"/>
                      <a:pPr/>
                      <a:t>[VALUE]</a:t>
                    </a:fld>
                    <a:endParaRPr lang="en-US" b="1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4D3-403A-8940-DB0787B564C4}"/>
                </c:ext>
              </c:extLst>
            </c:dLbl>
            <c:dLbl>
              <c:idx val="1"/>
              <c:layout>
                <c:manualLayout>
                  <c:x val="0.21687129705647906"/>
                  <c:y val="-0.174714902924083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CFA67114-522D-4148-8B15-B3211777F972}" type="CATEGORYNAME">
                      <a:rPr lang="en-US" smtClean="0"/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 </a:t>
                    </a:r>
                    <a:br>
                      <a:rPr lang="en-US" baseline="0"/>
                    </a:br>
                    <a:fld id="{D0700CA3-4F41-4321-9881-539C93E8F722}" type="VALUE">
                      <a:rPr lang="en-US" baseline="0" smtClean="0"/>
                      <a:pPr>
                        <a:defRPr sz="18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794157124838021"/>
                      <c:h val="0.251531115244253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4D3-403A-8940-DB0787B564C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196BB70-E577-4794-B284-1BE84AC9A445}" type="CATEGORYNAME">
                      <a:rPr lang="en-US" smtClean="0"/>
                      <a:pPr/>
                      <a:t>[CATEGORY NAME]</a:t>
                    </a:fld>
                    <a:br>
                      <a:rPr lang="en-US" baseline="0"/>
                    </a:br>
                    <a:fld id="{6343CBE6-92CE-495D-A554-3721434DA7C0}" type="VALUE">
                      <a:rPr lang="en-US" baseline="0" smtClean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4D3-403A-8940-DB0787B56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Smart TV</c:v>
                </c:pt>
                <c:pt idx="1">
                  <c:v>Sticks &amp; Boxes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0.39</c:v>
                </c:pt>
                <c:pt idx="1">
                  <c:v>0.49</c:v>
                </c:pt>
                <c:pt idx="2">
                  <c:v>0.12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4-54D3-403A-8940-DB0787B564C4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4D3-403A-8940-DB0787B564C4}"/>
              </c:ext>
            </c:extLst>
          </c:dPt>
          <c:cat>
            <c:strRef>
              <c:f>Sheet1!$A$2:$A$4</c:f>
              <c:strCache>
                <c:ptCount val="3"/>
                <c:pt idx="0">
                  <c:v>Smart TV</c:v>
                </c:pt>
                <c:pt idx="1">
                  <c:v>Sticks &amp; Boxes</c:v>
                </c:pt>
                <c:pt idx="2">
                  <c:v>Other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7-54D3-403A-8940-DB0787B564C4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4D3-403A-8940-DB0787B564C4}"/>
              </c:ext>
            </c:extLst>
          </c:dPt>
          <c:cat>
            <c:strRef>
              <c:f>Sheet1!$A$2:$A$4</c:f>
              <c:strCache>
                <c:ptCount val="3"/>
                <c:pt idx="0">
                  <c:v>Smart TV</c:v>
                </c:pt>
                <c:pt idx="1">
                  <c:v>Sticks &amp; Boxes</c:v>
                </c:pt>
                <c:pt idx="2">
                  <c:v>Other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A-54D3-403A-8940-DB0787B564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790034065654907"/>
          <c:y val="0.10012390634711674"/>
          <c:w val="0.60696486835942909"/>
          <c:h val="0.89249214512713892"/>
        </c:manualLayout>
      </c:layout>
      <c:pieChart>
        <c:varyColors val="1"/>
        <c:ser>
          <c:idx val="0"/>
          <c:order val="0"/>
          <c:spPr>
            <a:solidFill>
              <a:srgbClr val="00BFF2"/>
            </a:solidFill>
            <a:ln w="1587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00BFF2"/>
              </a:solidFill>
              <a:ln w="158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25-45A1-BD35-DDF32D6ACB72}"/>
              </c:ext>
            </c:extLst>
          </c:dPt>
          <c:dPt>
            <c:idx val="1"/>
            <c:bubble3D val="0"/>
            <c:spPr>
              <a:solidFill>
                <a:srgbClr val="1F1A62"/>
              </a:solidFill>
              <a:ln w="158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25-45A1-BD35-DDF32D6ACB72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 w="158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F25-45A1-BD35-DDF32D6ACB72}"/>
              </c:ext>
            </c:extLst>
          </c:dPt>
          <c:dLbls>
            <c:dLbl>
              <c:idx val="0"/>
              <c:layout>
                <c:manualLayout>
                  <c:x val="-0.24864822252079352"/>
                  <c:y val="3.58729894080171E-2"/>
                </c:manualLayout>
              </c:layout>
              <c:tx>
                <c:rich>
                  <a:bodyPr/>
                  <a:lstStyle/>
                  <a:p>
                    <a:fld id="{565F472D-B00A-4E10-BBA6-9B38A9EC0816}" type="CATEGORYNAME">
                      <a:rPr lang="en-US" smtClean="0"/>
                      <a:pPr/>
                      <a:t>[CATEGORY NAME]</a:t>
                    </a:fld>
                    <a:br>
                      <a:rPr lang="en-US" baseline="0"/>
                    </a:br>
                    <a:fld id="{4C559A2E-8453-487D-AF55-71D43D621186}" type="VALUE">
                      <a:rPr lang="en-US" baseline="0" smtClean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F25-45A1-BD35-DDF32D6ACB72}"/>
                </c:ext>
              </c:extLst>
            </c:dLbl>
            <c:dLbl>
              <c:idx val="1"/>
              <c:layout>
                <c:manualLayout>
                  <c:x val="0.20423801761629581"/>
                  <c:y val="-0.23141587513307291"/>
                </c:manualLayout>
              </c:layout>
              <c:tx>
                <c:rich>
                  <a:bodyPr/>
                  <a:lstStyle/>
                  <a:p>
                    <a:fld id="{32757319-5DBA-4EFA-BA9A-C93BBC8B0BDE}" type="CATEGORYNAME">
                      <a:rPr lang="en-US" smtClean="0"/>
                      <a:pPr/>
                      <a:t>[CATEGORY NAME]</a:t>
                    </a:fld>
                    <a:br>
                      <a:rPr lang="en-US"/>
                    </a:br>
                    <a:fld id="{3616030C-1CC9-4A91-8D1A-8F852B6E591A}" type="VALUE">
                      <a:rPr lang="en-US" baseline="0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05694657946499"/>
                      <c:h val="0.214541245355392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F25-45A1-BD35-DDF32D6ACB7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E74A9D5-A08D-4ED6-9678-F1138296B07B}" type="CATEGORYNAME">
                      <a:rPr lang="en-US" smtClean="0"/>
                      <a:pPr/>
                      <a:t>[CATEGORY NAME]</a:t>
                    </a:fld>
                    <a:br>
                      <a:rPr lang="en-US" baseline="0"/>
                    </a:br>
                    <a:fld id="{528F72E0-6486-43D7-A3F5-4A2FDE7A936F}" type="VALUE">
                      <a:rPr lang="en-US" baseline="0" smtClean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F25-45A1-BD35-DDF32D6ACB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Smart TV</c:v>
                </c:pt>
                <c:pt idx="1">
                  <c:v>Sticks &amp; Boxes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0.47</c:v>
                </c:pt>
                <c:pt idx="1">
                  <c:v>0.38</c:v>
                </c:pt>
                <c:pt idx="2">
                  <c:v>0.15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4-0F25-45A1-BD35-DDF32D6ACB72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F25-45A1-BD35-DDF32D6ACB72}"/>
              </c:ext>
            </c:extLst>
          </c:dPt>
          <c:cat>
            <c:strRef>
              <c:f>Sheet1!$A$2:$A$4</c:f>
              <c:strCache>
                <c:ptCount val="3"/>
                <c:pt idx="0">
                  <c:v>Smart TV</c:v>
                </c:pt>
                <c:pt idx="1">
                  <c:v>Sticks &amp; Boxes</c:v>
                </c:pt>
                <c:pt idx="2">
                  <c:v>Other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7-0F25-45A1-BD35-DDF32D6ACB72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F25-45A1-BD35-DDF32D6ACB72}"/>
              </c:ext>
            </c:extLst>
          </c:dPt>
          <c:cat>
            <c:strRef>
              <c:f>Sheet1!$A$2:$A$4</c:f>
              <c:strCache>
                <c:ptCount val="3"/>
                <c:pt idx="0">
                  <c:v>Smart TV</c:v>
                </c:pt>
                <c:pt idx="1">
                  <c:v>Sticks &amp; Boxes</c:v>
                </c:pt>
                <c:pt idx="2">
                  <c:v>Other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A-0F25-45A1-BD35-DDF32D6ACB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7133-F948-AA2B-552A-A4C0F8ADA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B351A-1528-9322-48E9-1B53D81BA6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58A87-903F-F212-4CC9-977CE1D99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8B08-A16D-ACF2-F9EF-A20FEFDC4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90966-33AC-8B4C-4D8E-6D93041E1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3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77C46-3FFF-2BC7-C778-88620CD78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884899-C7A3-FD39-E84F-8443EFCD7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61614-0A11-A37F-B2B5-14EF7F43C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2B34D-CCF4-381B-EE66-393DAE467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4F316-F6D2-CC76-4A1C-5FF3858B0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9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CC2CB-A4FA-9FBC-6CA6-D46232D5B3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94C95-90D9-A028-7BD2-87F356C43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5DA7A-84CC-C3D4-2C7E-9537622F0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46026-932A-F8BD-5ADD-D2E34D8E7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D0B0C-1E62-DB12-1C11-F2964E4D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74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B45D7-B5EF-6073-47F5-B26DE0A76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0E7DC-DDFA-F0DA-094D-E95D44992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BCED6-F77D-2564-87D3-09295E6AD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D23D7-481A-76B1-BBDB-E833513E6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B88AC-6D09-45FA-3B32-FDAE11808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8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1ADD5-19E2-A97D-35F7-405407C80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9881F-2E24-BABD-6FF0-59C701D89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CC691-6286-7CFA-B37E-848DFC495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7FD52-41A6-06C2-CACA-55BD1FCCD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ACB9-5381-1DC9-C4B1-132E668CA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3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87049-9486-07A7-EA28-A0115DE3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72880-19C0-3F1C-B8A2-574A485D01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47C35-7B6A-BA80-5799-D119E784E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CC45E7-E5B1-DB9A-C875-B57F644F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81FC7-A78B-3915-E8BB-8730EE169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54CCEA-14C5-53BC-32B7-D5C3C60C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86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4F95-C5F9-0AA3-20C4-3D964921C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622BF-CCBD-96E2-FF3C-D88D53A88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F7660-5DF9-828E-75BB-EEEA46B9F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B24000-545A-5F81-83C1-BAEE2F116C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3A0EB1-18EC-1E09-6771-FDA21095B8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26A30-C79A-CBEB-DAF6-1EC370F18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47FB69-83DC-06B5-6EFC-5616C6CC1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920156-0552-2B59-95D5-D2361B05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6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DDCA1-AF32-C1B2-2385-D4F0F150B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9DBE55-FC95-D637-8E47-D2500844C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A86D5D-3B1F-B58D-0822-969C40BFB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D9E0CB-2BF6-180C-A848-6C8AB0C59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8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6F06C6-7719-0EB1-E2EB-8F64C9A90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728247-5BD7-9AF5-2F27-63F9C96AC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31B18-4E50-B73E-3E5A-1A4691438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1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A0677-A448-70BC-D8DB-445C79CD5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CD094-F5BB-EA7E-1C23-A50101CCA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806BA5-CB67-50CC-2E9A-61BDF373E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5C349-5AD2-BE76-1DB3-4B020ABCC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F63A58-2570-66B3-7CCD-D726508E8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FEE29-2CC2-3233-9119-C4BFEA3D6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F91AF-07D1-01DD-B9BC-CC72EA0F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3F659A-1B89-C7BC-EE83-0DCB5609B4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3BE84D-59BF-B1E3-67DC-B1D6866FA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55931-19DF-C79A-AE10-23528FAC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BE2CE-0C43-A46E-5715-2E1F9A9AE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AE6CB2-EA5C-C9DD-038C-8BC70F920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6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561424-C00C-5EC8-BD4C-2D0556C3F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66181-6475-356B-A1C7-38FBCC119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A4507-B102-5C06-70B3-3937AC47FA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694FB4-19E6-4678-BA14-839259F2AA4E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30EBF-F48A-82A3-0D11-6519CD903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6C98D-EEB2-BC32-3251-DD091F67D3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A2B110-6DB8-4F65-87E2-E577B5D40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65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56BB2A-2F0F-FF7D-B054-3833234E1C50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3E266A-08E4-5F76-1A67-4C0B5AC0E60C}"/>
              </a:ext>
            </a:extLst>
          </p:cNvPr>
          <p:cNvSpPr/>
          <p:nvPr/>
        </p:nvSpPr>
        <p:spPr>
          <a:xfrm>
            <a:off x="71151" y="468564"/>
            <a:ext cx="1019680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Consumers have shifted towards streaming directly through their Smart TV, as they move away from sticks and boxes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21F160-7032-BA49-8AD0-8174E962CC62}"/>
              </a:ext>
            </a:extLst>
          </p:cNvPr>
          <p:cNvSpPr/>
          <p:nvPr/>
        </p:nvSpPr>
        <p:spPr>
          <a:xfrm>
            <a:off x="0" y="0"/>
            <a:ext cx="3215285" cy="2636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Streaming Devices: % Share of Total Hours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9A3899-30CE-FE7F-B5BB-2CEE53103B91}"/>
              </a:ext>
            </a:extLst>
          </p:cNvPr>
          <p:cNvSpPr txBox="1"/>
          <p:nvPr/>
        </p:nvSpPr>
        <p:spPr>
          <a:xfrm>
            <a:off x="0" y="1700873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Share of Total Hours by Device Type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241478-BB0A-D990-1B29-875878CE9FD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0FC6B8A-4018-3687-316C-06493D7BA2F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290031-3DF3-BCC8-9729-95FE10D99DD6}"/>
              </a:ext>
            </a:extLst>
          </p:cNvPr>
          <p:cNvSpPr txBox="1"/>
          <p:nvPr/>
        </p:nvSpPr>
        <p:spPr>
          <a:xfrm>
            <a:off x="10233660" y="26057"/>
            <a:ext cx="199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2" name="Picture 2">
            <a:hlinkClick r:id="rId4"/>
            <a:extLst>
              <a:ext uri="{FF2B5EF4-FFF2-40B4-BE49-F238E27FC236}">
                <a16:creationId xmlns:a16="http://schemas.microsoft.com/office/drawing/2014/main" id="{8D678958-4DB8-EBE3-F679-BBB2095248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187C18C-CE37-C0F7-501B-9596F687A6F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630550-7AF1-D25F-5A2D-6FF4C3B89B84}"/>
              </a:ext>
            </a:extLst>
          </p:cNvPr>
          <p:cNvSpPr txBox="1"/>
          <p:nvPr/>
        </p:nvSpPr>
        <p:spPr>
          <a:xfrm>
            <a:off x="503714" y="6317726"/>
            <a:ext cx="114876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Comscore at ARF OTT 2024,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Comscore Annual State of Streaming Report 2024,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10/23/2024.  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7EB2542A-1818-E92C-A6AD-5AF5A4E63EE6}"/>
              </a:ext>
            </a:extLst>
          </p:cNvPr>
          <p:cNvGraphicFramePr/>
          <p:nvPr/>
        </p:nvGraphicFramePr>
        <p:xfrm>
          <a:off x="146428" y="2209423"/>
          <a:ext cx="6031688" cy="3862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4D4BE153-24E5-D8C4-9970-BE8089C81882}"/>
              </a:ext>
            </a:extLst>
          </p:cNvPr>
          <p:cNvGraphicFramePr/>
          <p:nvPr/>
        </p:nvGraphicFramePr>
        <p:xfrm>
          <a:off x="6138793" y="2209423"/>
          <a:ext cx="6031688" cy="3862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4DE26F4-810B-9EFC-1D7A-2B2272686C83}"/>
              </a:ext>
            </a:extLst>
          </p:cNvPr>
          <p:cNvSpPr txBox="1"/>
          <p:nvPr/>
        </p:nvSpPr>
        <p:spPr>
          <a:xfrm>
            <a:off x="190472" y="2225085"/>
            <a:ext cx="594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August 2020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DAD02F-3D33-5423-2AC2-7A9A3976731B}"/>
              </a:ext>
            </a:extLst>
          </p:cNvPr>
          <p:cNvSpPr txBox="1"/>
          <p:nvPr/>
        </p:nvSpPr>
        <p:spPr>
          <a:xfrm>
            <a:off x="6182837" y="2241809"/>
            <a:ext cx="594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August 2024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16176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Leah Montner Dixon</dc:creator>
  <cp:lastModifiedBy>Leah Montner Dixon</cp:lastModifiedBy>
  <cp:revision>1</cp:revision>
  <dcterms:created xsi:type="dcterms:W3CDTF">2025-01-24T20:56:19Z</dcterms:created>
  <dcterms:modified xsi:type="dcterms:W3CDTF">2025-01-24T20:57:01Z</dcterms:modified>
</cp:coreProperties>
</file>