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90998-91F9-4AE6-82B2-393D1CD093BC}" v="1" dt="2024-05-01T14:47:07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7690998-91F9-4AE6-82B2-393D1CD093BC}"/>
    <pc:docChg chg="addSld delSld modSld">
      <pc:chgData name="Dylan Breger" userId="9b3da09f-10fe-42ec-9aa5-9fa2a3e9cc20" providerId="ADAL" clId="{A7690998-91F9-4AE6-82B2-393D1CD093BC}" dt="2024-05-01T14:47:08.772" v="1" actId="47"/>
      <pc:docMkLst>
        <pc:docMk/>
      </pc:docMkLst>
      <pc:sldChg chg="add">
        <pc:chgData name="Dylan Breger" userId="9b3da09f-10fe-42ec-9aa5-9fa2a3e9cc20" providerId="ADAL" clId="{A7690998-91F9-4AE6-82B2-393D1CD093BC}" dt="2024-05-01T14:47:07.732" v="0"/>
        <pc:sldMkLst>
          <pc:docMk/>
          <pc:sldMk cId="258537799" sldId="2146846477"/>
        </pc:sldMkLst>
      </pc:sldChg>
      <pc:sldChg chg="del">
        <pc:chgData name="Dylan Breger" userId="9b3da09f-10fe-42ec-9aa5-9fa2a3e9cc20" providerId="ADAL" clId="{A7690998-91F9-4AE6-82B2-393D1CD093BC}" dt="2024-05-01T14:47:08.772" v="1" actId="47"/>
        <pc:sldMkLst>
          <pc:docMk/>
          <pc:sldMk cId="3287000069" sldId="21468465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FE31D-11DF-D00E-D0D4-2A6FD069C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79C9C1-879A-C2EF-9799-EF74FDE11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F856A-C572-8A4D-36E0-AD13E3B49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74079-703B-5646-34F3-94B745994F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2968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hyperlink" Target="https://thevab.com/insight/6-key-ingredients-to-success-in-streaming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49984-EEB3-6091-AA4A-526BB9EF6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2B9714-760B-E6A7-833D-A0F50F14CC60}"/>
              </a:ext>
            </a:extLst>
          </p:cNvPr>
          <p:cNvSpPr/>
          <p:nvPr/>
        </p:nvSpPr>
        <p:spPr>
          <a:xfrm>
            <a:off x="-3" y="0"/>
            <a:ext cx="3229586" cy="303266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Streaming: Customer Retention Strategies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E4003E-79B6-C7F1-5786-AC39F7DC1C77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F99F13-43F8-FE9B-A28F-885AC78BE5F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E62515B-1EB4-CA51-C966-E72C566D39FA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5987E1-416A-14D7-A1FB-4A7F8D92B11A}"/>
              </a:ext>
            </a:extLst>
          </p:cNvPr>
          <p:cNvSpPr/>
          <p:nvPr/>
        </p:nvSpPr>
        <p:spPr>
          <a:xfrm>
            <a:off x="247555" y="480824"/>
            <a:ext cx="1002039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Bundling of retail or other streaming service subscriptions along with flexibility</a:t>
            </a:r>
            <a:r>
              <a:rPr kumimoji="0" lang="en-US" sz="2600" b="1" i="0" u="none" strike="noStrike" kern="1200" cap="none" spc="0" normalizeH="0" baseline="0" noProof="0" dirty="0"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across tiers</a:t>
            </a:r>
            <a:r>
              <a:rPr kumimoji="0" lang="en-US" sz="2600" b="1" i="0" u="none" strike="noStrike" kern="1200" cap="none" spc="0" normalizeH="0" baseline="0" noProof="0"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can mitigate streaming churn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1E417FFE-1F70-8E05-A3EE-6E38D5D98788}"/>
              </a:ext>
            </a:extLst>
          </p:cNvPr>
          <p:cNvSpPr txBox="1">
            <a:spLocks/>
          </p:cNvSpPr>
          <p:nvPr/>
        </p:nvSpPr>
        <p:spPr>
          <a:xfrm>
            <a:off x="417845" y="6191331"/>
            <a:ext cx="11720886" cy="32470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2023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Best Bundle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1,603 TV consumers, ages 16-74 who meet the following criteria: watch at least one hour of TV / week, have broadband access. Data collected early February 2023. Q: Which of the following incentives, if any, would motivate you to continue subscribing to a streaming service? </a:t>
            </a:r>
          </a:p>
        </p:txBody>
      </p:sp>
      <p:sp>
        <p:nvSpPr>
          <p:cNvPr id="23" name="Rounded Rectangle 80">
            <a:extLst>
              <a:ext uri="{FF2B5EF4-FFF2-40B4-BE49-F238E27FC236}">
                <a16:creationId xmlns:a16="http://schemas.microsoft.com/office/drawing/2014/main" id="{A3EC8F2B-FD81-32DE-DC00-AECC67DDFA0A}"/>
              </a:ext>
            </a:extLst>
          </p:cNvPr>
          <p:cNvSpPr/>
          <p:nvPr/>
        </p:nvSpPr>
        <p:spPr>
          <a:xfrm>
            <a:off x="247554" y="2247331"/>
            <a:ext cx="3634810" cy="1645920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6DFFD4-A08E-8446-D1AD-65D70F070FF1}"/>
              </a:ext>
            </a:extLst>
          </p:cNvPr>
          <p:cNvSpPr txBox="1"/>
          <p:nvPr/>
        </p:nvSpPr>
        <p:spPr>
          <a:xfrm>
            <a:off x="359439" y="2880672"/>
            <a:ext cx="34099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Free access to other, 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non-TV benefits</a:t>
            </a:r>
            <a:b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(e.g., Walmart+, Amazon Prime) </a:t>
            </a:r>
          </a:p>
        </p:txBody>
      </p:sp>
      <p:sp>
        <p:nvSpPr>
          <p:cNvPr id="28" name="Rounded Rectangle 80">
            <a:extLst>
              <a:ext uri="{FF2B5EF4-FFF2-40B4-BE49-F238E27FC236}">
                <a16:creationId xmlns:a16="http://schemas.microsoft.com/office/drawing/2014/main" id="{2FF08FE7-F615-FCBA-F7F9-5565F8E78923}"/>
              </a:ext>
            </a:extLst>
          </p:cNvPr>
          <p:cNvSpPr/>
          <p:nvPr/>
        </p:nvSpPr>
        <p:spPr>
          <a:xfrm>
            <a:off x="4278595" y="2247331"/>
            <a:ext cx="3634810" cy="1645920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11B388D-87A6-E564-BA7D-9E02D73C06B5}"/>
              </a:ext>
            </a:extLst>
          </p:cNvPr>
          <p:cNvSpPr txBox="1"/>
          <p:nvPr/>
        </p:nvSpPr>
        <p:spPr>
          <a:xfrm>
            <a:off x="4391018" y="2880672"/>
            <a:ext cx="34099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Access to other streaming services</a:t>
            </a:r>
            <a:b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at a 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discount</a:t>
            </a: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3" name="Rounded Rectangle 80">
            <a:extLst>
              <a:ext uri="{FF2B5EF4-FFF2-40B4-BE49-F238E27FC236}">
                <a16:creationId xmlns:a16="http://schemas.microsoft.com/office/drawing/2014/main" id="{175D0221-C368-961F-0544-D6971EF655F5}"/>
              </a:ext>
            </a:extLst>
          </p:cNvPr>
          <p:cNvSpPr/>
          <p:nvPr/>
        </p:nvSpPr>
        <p:spPr>
          <a:xfrm>
            <a:off x="8309637" y="2247331"/>
            <a:ext cx="3634810" cy="1645920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148D08-2991-A70F-E80B-D6609B3912B4}"/>
              </a:ext>
            </a:extLst>
          </p:cNvPr>
          <p:cNvSpPr txBox="1"/>
          <p:nvPr/>
        </p:nvSpPr>
        <p:spPr>
          <a:xfrm>
            <a:off x="8252886" y="2880672"/>
            <a:ext cx="374723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Ability to switch to a lower-priced 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ad-supported tier </a:t>
            </a: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or see even more ads for a lower cost 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5B432FD-9FB3-86AE-880F-7750B6DC767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0494" y="2312602"/>
            <a:ext cx="531011" cy="531011"/>
          </a:xfrm>
          <a:prstGeom prst="rect">
            <a:avLst/>
          </a:prstGeom>
        </p:spPr>
      </p:pic>
      <p:sp>
        <p:nvSpPr>
          <p:cNvPr id="38" name="Rounded Rectangle 80">
            <a:extLst>
              <a:ext uri="{FF2B5EF4-FFF2-40B4-BE49-F238E27FC236}">
                <a16:creationId xmlns:a16="http://schemas.microsoft.com/office/drawing/2014/main" id="{6E1BFEFC-30C1-B16F-7185-4B3B4D345EE5}"/>
              </a:ext>
            </a:extLst>
          </p:cNvPr>
          <p:cNvSpPr/>
          <p:nvPr/>
        </p:nvSpPr>
        <p:spPr>
          <a:xfrm>
            <a:off x="2062271" y="3998096"/>
            <a:ext cx="3634810" cy="1645920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D1CD426-CB26-0E42-5BD8-DBE58750ADDC}"/>
              </a:ext>
            </a:extLst>
          </p:cNvPr>
          <p:cNvSpPr txBox="1"/>
          <p:nvPr/>
        </p:nvSpPr>
        <p:spPr>
          <a:xfrm>
            <a:off x="2174156" y="4661525"/>
            <a:ext cx="34099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Exclusive benefits </a:t>
            </a: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for premium subscribers or frequent users of a service </a:t>
            </a:r>
          </a:p>
        </p:txBody>
      </p:sp>
      <p:sp>
        <p:nvSpPr>
          <p:cNvPr id="43" name="Rounded Rectangle 80">
            <a:extLst>
              <a:ext uri="{FF2B5EF4-FFF2-40B4-BE49-F238E27FC236}">
                <a16:creationId xmlns:a16="http://schemas.microsoft.com/office/drawing/2014/main" id="{FB5C0605-90BC-B450-58F5-9C9947C8E091}"/>
              </a:ext>
            </a:extLst>
          </p:cNvPr>
          <p:cNvSpPr/>
          <p:nvPr/>
        </p:nvSpPr>
        <p:spPr>
          <a:xfrm>
            <a:off x="6491694" y="3998096"/>
            <a:ext cx="3634810" cy="1645920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905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AC1928-B39F-F07B-D638-A8AF51DDCAB8}"/>
              </a:ext>
            </a:extLst>
          </p:cNvPr>
          <p:cNvSpPr txBox="1"/>
          <p:nvPr/>
        </p:nvSpPr>
        <p:spPr>
          <a:xfrm>
            <a:off x="6604117" y="4661525"/>
            <a:ext cx="340996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Ability to watch 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live sporting events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3C8C622-32BF-DE20-4E10-C815600CA2E2}"/>
              </a:ext>
            </a:extLst>
          </p:cNvPr>
          <p:cNvSpPr txBox="1"/>
          <p:nvPr/>
        </p:nvSpPr>
        <p:spPr>
          <a:xfrm>
            <a:off x="1351951" y="3326821"/>
            <a:ext cx="142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37%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73F04C3-BB7B-0A66-9A5A-25DB458540EE}"/>
              </a:ext>
            </a:extLst>
          </p:cNvPr>
          <p:cNvSpPr txBox="1"/>
          <p:nvPr/>
        </p:nvSpPr>
        <p:spPr>
          <a:xfrm>
            <a:off x="5383530" y="3326821"/>
            <a:ext cx="142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33%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373E5D9-EE6A-706D-E386-9411E297E33F}"/>
              </a:ext>
            </a:extLst>
          </p:cNvPr>
          <p:cNvSpPr txBox="1"/>
          <p:nvPr/>
        </p:nvSpPr>
        <p:spPr>
          <a:xfrm>
            <a:off x="9414034" y="3326821"/>
            <a:ext cx="142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26%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5603151-8421-C249-4FCB-19AABDCAE619}"/>
              </a:ext>
            </a:extLst>
          </p:cNvPr>
          <p:cNvSpPr txBox="1"/>
          <p:nvPr/>
        </p:nvSpPr>
        <p:spPr>
          <a:xfrm>
            <a:off x="3166668" y="5084690"/>
            <a:ext cx="142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25%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F8CDC12-F7C3-9CC1-4F69-BBBC720777DF}"/>
              </a:ext>
            </a:extLst>
          </p:cNvPr>
          <p:cNvSpPr txBox="1"/>
          <p:nvPr/>
        </p:nvSpPr>
        <p:spPr>
          <a:xfrm>
            <a:off x="7596629" y="5084690"/>
            <a:ext cx="1424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25%</a:t>
            </a:r>
          </a:p>
        </p:txBody>
      </p:sp>
      <p:pic>
        <p:nvPicPr>
          <p:cNvPr id="62" name="Picture 61" descr="A hand holding a few circles of different colors&#10;&#10;Description automatically generated">
            <a:extLst>
              <a:ext uri="{FF2B5EF4-FFF2-40B4-BE49-F238E27FC236}">
                <a16:creationId xmlns:a16="http://schemas.microsoft.com/office/drawing/2014/main" id="{3A1C1BBF-24A6-7E90-B5B9-C8A8C6D5F1A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7784" y="2280933"/>
            <a:ext cx="594350" cy="594350"/>
          </a:xfrm>
          <a:prstGeom prst="rect">
            <a:avLst/>
          </a:prstGeom>
        </p:spPr>
      </p:pic>
      <p:pic>
        <p:nvPicPr>
          <p:cNvPr id="64" name="Picture 63" descr="A pink and blue bubble with a letter&#10;&#10;Description automatically generated">
            <a:extLst>
              <a:ext uri="{FF2B5EF4-FFF2-40B4-BE49-F238E27FC236}">
                <a16:creationId xmlns:a16="http://schemas.microsoft.com/office/drawing/2014/main" id="{2B5075D1-665E-F19D-B230-595C421DD4A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60998" y="2315254"/>
            <a:ext cx="531011" cy="531011"/>
          </a:xfrm>
          <a:prstGeom prst="rect">
            <a:avLst/>
          </a:prstGeom>
        </p:spPr>
      </p:pic>
      <p:pic>
        <p:nvPicPr>
          <p:cNvPr id="66" name="Picture 65" descr="A pink and yellow logo with a crown and stars&#10;&#10;Description automatically generated">
            <a:extLst>
              <a:ext uri="{FF2B5EF4-FFF2-40B4-BE49-F238E27FC236}">
                <a16:creationId xmlns:a16="http://schemas.microsoft.com/office/drawing/2014/main" id="{82E57896-32D4-6A15-A68E-652291EF8D8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3902" y="4028981"/>
            <a:ext cx="570471" cy="570471"/>
          </a:xfrm>
          <a:prstGeom prst="rect">
            <a:avLst/>
          </a:prstGeom>
        </p:spPr>
      </p:pic>
      <p:pic>
        <p:nvPicPr>
          <p:cNvPr id="68" name="Picture 67" descr="A tennis racket and balls&#10;&#10;Description automatically generated">
            <a:extLst>
              <a:ext uri="{FF2B5EF4-FFF2-40B4-BE49-F238E27FC236}">
                <a16:creationId xmlns:a16="http://schemas.microsoft.com/office/drawing/2014/main" id="{A5B45F90-30DF-AEBA-0E03-A02ECE16D07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8754" y="4008733"/>
            <a:ext cx="620690" cy="620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74FB017-66BC-FF70-D3D6-DE7C36BC9B2B}"/>
              </a:ext>
            </a:extLst>
          </p:cNvPr>
          <p:cNvSpPr txBox="1"/>
          <p:nvPr/>
        </p:nvSpPr>
        <p:spPr>
          <a:xfrm>
            <a:off x="-5297" y="1701440"/>
            <a:ext cx="12197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Which of the following incentives, if any, would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motivate you to continue subscribing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a streaming service?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total respondents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2F74C-C0AD-1A73-F31A-DFAE14426BF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2" name="Picture 2">
            <a:hlinkClick r:id="rId9"/>
            <a:extLst>
              <a:ext uri="{FF2B5EF4-FFF2-40B4-BE49-F238E27FC236}">
                <a16:creationId xmlns:a16="http://schemas.microsoft.com/office/drawing/2014/main" id="{970CF5D2-44C4-BF01-9764-BC99B76D30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CCE9D66-041F-891A-BB3B-E6B459B9244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hlinkClick r:id="rId11"/>
            <a:extLst>
              <a:ext uri="{FF2B5EF4-FFF2-40B4-BE49-F238E27FC236}">
                <a16:creationId xmlns:a16="http://schemas.microsoft.com/office/drawing/2014/main" id="{BDF0175A-10BD-5DC5-2840-BFA3D663CBCA}"/>
              </a:ext>
            </a:extLst>
          </p:cNvPr>
          <p:cNvSpPr txBox="1">
            <a:spLocks/>
          </p:cNvSpPr>
          <p:nvPr/>
        </p:nvSpPr>
        <p:spPr>
          <a:xfrm>
            <a:off x="-3" y="582441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‘Recipe for Success’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258537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E2B5F7-78AD-4857-AB23-3C10AB2C260D}"/>
</file>

<file path=customXml/itemProps2.xml><?xml version="1.0" encoding="utf-8"?>
<ds:datastoreItem xmlns:ds="http://schemas.openxmlformats.org/officeDocument/2006/customXml" ds:itemID="{CEDDFCAF-A124-4DD9-B92B-B7538CBC8D19}"/>
</file>

<file path=customXml/itemProps3.xml><?xml version="1.0" encoding="utf-8"?>
<ds:datastoreItem xmlns:ds="http://schemas.openxmlformats.org/officeDocument/2006/customXml" ds:itemID="{7C3D0783-AD99-4FDA-AB14-448B74521D22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233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6</cp:revision>
  <dcterms:created xsi:type="dcterms:W3CDTF">2024-05-01T14:39:59Z</dcterms:created>
  <dcterms:modified xsi:type="dcterms:W3CDTF">2024-05-01T14:47:10Z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