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modernComment_7FFE5D1E_9A3CDA21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41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5C48789-DAFD-4389-7A87-B92CBB8A351A}" name="Reed Kiely" initials="RK" userId="S::reedk@thevab.com::768be38e-2fb5-40ce-925d-bd8e9d9e3c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4C9409-9169-455E-80A1-764CFAB707AA}" v="1" dt="2025-05-06T20:34:07.6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72" y="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4A4C9409-9169-455E-80A1-764CFAB707AA}"/>
    <pc:docChg chg="addSld modSld">
      <pc:chgData name="Dylan Breger" userId="9b3da09f-10fe-42ec-9aa5-9fa2a3e9cc20" providerId="ADAL" clId="{4A4C9409-9169-455E-80A1-764CFAB707AA}" dt="2025-05-06T20:34:07.623" v="0"/>
      <pc:docMkLst>
        <pc:docMk/>
      </pc:docMkLst>
      <pc:sldChg chg="add">
        <pc:chgData name="Dylan Breger" userId="9b3da09f-10fe-42ec-9aa5-9fa2a3e9cc20" providerId="ADAL" clId="{4A4C9409-9169-455E-80A1-764CFAB707AA}" dt="2025-05-06T20:34:07.623" v="0"/>
        <pc:sldMkLst>
          <pc:docMk/>
          <pc:sldMk cId="2587679265" sldId="2147376414"/>
        </pc:sldMkLst>
      </pc:sldChg>
    </pc:docChg>
  </pc:docChgLst>
</pc:chgInfo>
</file>

<file path=ppt/comments/modernComment_7FFE5D1E_9A3CDA21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83D1DC5-E938-434C-BA6F-10FB3AC89801}" authorId="{A5C48789-DAFD-4389-7A87-B92CBB8A351A}" created="2025-04-30T14:14:36.933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2587679265" sldId="2147376414"/>
      <ac:spMk id="17" creationId="{08CFF847-C3B6-760F-EAA3-85E995C3D330}"/>
      <ac:txMk cp="0" len="52">
        <ac:context len="53" hash="3537313644"/>
      </ac:txMk>
    </ac:txMkLst>
    <p188:txBody>
      <a:bodyPr/>
      <a:lstStyle/>
      <a:p>
        <a:r>
          <a:rPr lang="en-US"/>
          <a:t>Update existing slide –
Streaming Ads: Actions Taken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3ABA7-EFF8-4188-8E3E-1D62AF5B5759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D2A98E-324F-44EC-AE05-CA6AEA642A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7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5C460-F1C7-47B5-B7A9-606210A025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11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681BB-D483-C431-B814-5F16777EAA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A04FF2-EB90-5575-47DF-B99F4DE014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F224A8-7960-D9D8-373C-E0AF92204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FA19-D97E-4B69-9DDC-7F5EA5ABFAA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D4A19-E5DE-C094-D918-F2B09DEE0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645E1-8F9E-865E-5E41-FF4A7F84D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0EF0-DF9F-4CF3-82F1-6525F835E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330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CC0CA-1D65-8F34-A9C6-AF4994E51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C67D1C-2BCB-E776-8151-82D5BB2C4A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AE5170-7B92-D55E-1B9E-7478A5D98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FA19-D97E-4B69-9DDC-7F5EA5ABFAA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B8E3E0-4FB1-D4A1-D12B-CC381EE35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79484-9BCC-5733-59C9-FB8712F62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0EF0-DF9F-4CF3-82F1-6525F835E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230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6661E1-F30D-A786-9F8D-FD04DA94188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08FB7A-C4A6-72EA-FCC9-885A320F5B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88C26-5552-DE3C-D3B8-800C1AD9C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FA19-D97E-4B69-9DDC-7F5EA5ABFAA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D8365-884F-F718-179E-F729533E5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3262C-31D5-BA5E-1971-F082F3BB2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0EF0-DF9F-4CF3-82F1-6525F835E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50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2DC5E-B89B-9F97-5573-95C61218D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5A37DF-91B4-B42F-5B9F-9A84046ED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D85946-2E42-6AFD-B205-53F9791D2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FA19-D97E-4B69-9DDC-7F5EA5ABFAA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2767C5-14C5-AB44-2B30-C038C7D0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5F882F-552A-396A-19CF-14AD84B16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0EF0-DF9F-4CF3-82F1-6525F835E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8F275-D43B-DAEF-D76B-03DBB1C68C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EC1E0A-D699-BAB5-FA07-665DBF1DA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E9B5C-FA4A-4B04-8645-3B8A630AC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FA19-D97E-4B69-9DDC-7F5EA5ABFAA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2B01DB-A508-F766-C073-FB6294F8A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EC0211-E097-D2AC-9016-BA67DB34F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0EF0-DF9F-4CF3-82F1-6525F835E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482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F49D5-4BC5-A455-7F08-7C36CC594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C7A8A-67D2-4269-A848-5A4627B57C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645A8B4-3705-E3F1-98B5-5DB664B617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A06CDB-1C76-659A-BF36-561CC96EE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FA19-D97E-4B69-9DDC-7F5EA5ABFAA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6B203E-530A-64DA-6ADC-AC46C34E5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F46164-9356-2BD0-1A2A-BB1876E7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0EF0-DF9F-4CF3-82F1-6525F835E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39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4AFD00-1FE3-BEC1-D54F-E5632B331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1033B3-8B67-3694-56E7-2367845C61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5C4E3A-678B-9259-A610-3E0568613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BBEF7E-EE6C-470B-0488-5D7DE0B194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FF239E-33EC-83D6-F069-6297741958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577DB0E-9302-A499-D0BD-0187E5F6A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FA19-D97E-4B69-9DDC-7F5EA5ABFAA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19D61E-F599-089C-71D1-7A194B0824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396D9E-99C4-5094-0250-BD5DC76A0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0EF0-DF9F-4CF3-82F1-6525F835E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853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BA646-009A-2E68-7702-6D43E9F3B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824D40-F923-84AE-E0F3-C50C98FE0B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FA19-D97E-4B69-9DDC-7F5EA5ABFAA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A1B87A-ECBF-9446-59AC-249866264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288C25-68DA-9B69-4D3D-818B0BAAE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0EF0-DF9F-4CF3-82F1-6525F835E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55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88128E-B402-F9FA-9867-9B9F53282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FA19-D97E-4B69-9DDC-7F5EA5ABFAA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3DF94E-00CF-7951-70A5-1B5352706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81A864-9AC2-701C-0CAF-9D93FB3BB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0EF0-DF9F-4CF3-82F1-6525F835E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971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459DF3-4E67-9B7E-426F-6403C1AC4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1A064-36AA-0FBE-552F-DE09D7513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BE28F2-3F33-AB57-FC4C-359147DCA4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15406E-B976-F2F5-D523-E5F30DD81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FA19-D97E-4B69-9DDC-7F5EA5ABFAA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F2396D-FFA9-C2E5-4F6B-471C3BCB0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DD6712-D9E3-3703-4507-A196BA054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0EF0-DF9F-4CF3-82F1-6525F835E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32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2938B-70BA-7EEC-B4AC-1BCCB6073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1FDEB2-2BCA-71E0-9028-887ADBD2C1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54FAEF-640E-AC49-0381-AF0794B1AB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D93CEC-AD83-47FC-D1FF-9CC8C4A91B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88FA19-D97E-4B69-9DDC-7F5EA5ABFAA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E5D547-5E9A-0B9B-38D4-07C822387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E0D3D0-A2DD-537A-D7ED-87C905DD7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60EF0-DF9F-4CF3-82F1-6525F835E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768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62E716-1735-6E7F-8D73-0BE6034AE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2CB691-409C-487C-76CA-4651882E7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9DB9F0-B45E-4CCB-A457-5A86AF64A3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88FA19-D97E-4B69-9DDC-7F5EA5ABFAAB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7DDA43-7D95-F037-988E-283423CDC5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C0B1C9-C26D-1BBA-AEC4-113D7CAA80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060EF0-DF9F-4CF3-82F1-6525F835E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168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s" TargetMode="External"/><Relationship Id="rId3" Type="http://schemas.microsoft.com/office/2018/10/relationships/comments" Target="../comments/modernComment_7FFE5D1E_9A3CDA21.xml"/><Relationship Id="rId7" Type="http://schemas.openxmlformats.org/officeDocument/2006/relationships/hyperlink" Target="https://lgads.tv/resource/the-big-shift-2025-us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756FC42-249A-4C85-A8A5-31837A1BBA37}"/>
              </a:ext>
            </a:extLst>
          </p:cNvPr>
          <p:cNvSpPr/>
          <p:nvPr/>
        </p:nvSpPr>
        <p:spPr>
          <a:xfrm>
            <a:off x="-4" y="1671566"/>
            <a:ext cx="12192004" cy="4358996"/>
          </a:xfrm>
          <a:prstGeom prst="rect">
            <a:avLst/>
          </a:prstGeom>
          <a:solidFill>
            <a:srgbClr val="00B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8C02BF9-F2E0-5B6B-6620-5629BC40E4B2}"/>
              </a:ext>
            </a:extLst>
          </p:cNvPr>
          <p:cNvSpPr/>
          <p:nvPr/>
        </p:nvSpPr>
        <p:spPr>
          <a:xfrm>
            <a:off x="66972" y="347530"/>
            <a:ext cx="1023912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Almost four out of ten viewers search for a product online or visit a website after seeing a streaming TV ad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FFD5FCB-282A-04DA-4860-2985ACCCF5B7}"/>
              </a:ext>
            </a:extLst>
          </p:cNvPr>
          <p:cNvSpPr/>
          <p:nvPr/>
        </p:nvSpPr>
        <p:spPr>
          <a:xfrm>
            <a:off x="-2" y="0"/>
            <a:ext cx="2587814" cy="272374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Streaming Ads: Actions Taken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89859BC-3766-BE73-75C6-B33FCA6F635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3590D04-FAFC-AD6F-48A4-0F92C56B8544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streaming insights</a:t>
            </a:r>
          </a:p>
        </p:txBody>
      </p:sp>
      <p:pic>
        <p:nvPicPr>
          <p:cNvPr id="10" name="Picture 2">
            <a:hlinkClick r:id="rId5"/>
            <a:extLst>
              <a:ext uri="{FF2B5EF4-FFF2-40B4-BE49-F238E27FC236}">
                <a16:creationId xmlns:a16="http://schemas.microsoft.com/office/drawing/2014/main" id="{C058D375-1746-76DF-C9FA-4FFAC183E8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0F559A-2C41-0CB0-5F35-A4178B7122A5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50FF786-A888-AC44-C47A-2C36D62B8CF9}"/>
              </a:ext>
            </a:extLst>
          </p:cNvPr>
          <p:cNvSpPr txBox="1"/>
          <p:nvPr/>
        </p:nvSpPr>
        <p:spPr>
          <a:xfrm>
            <a:off x="492088" y="6038495"/>
            <a:ext cx="952860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LG Ad Solutions,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Big Shift</a:t>
            </a:r>
            <a:r>
              <a:rPr lang="en-US" sz="800" i="1" dirty="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2025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US Edition.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DC8CD92-2307-E3D0-A9AE-8E6916DC9360}"/>
              </a:ext>
            </a:extLst>
          </p:cNvPr>
          <p:cNvSpPr txBox="1"/>
          <p:nvPr/>
        </p:nvSpPr>
        <p:spPr>
          <a:xfrm>
            <a:off x="0" y="1783393"/>
            <a:ext cx="1219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Actions Taken After Seeing Streaming TV Ads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16E4A2E-A2D0-FBE5-B43E-D594F7E4ACA7}"/>
              </a:ext>
            </a:extLst>
          </p:cNvPr>
          <p:cNvSpPr/>
          <p:nvPr/>
        </p:nvSpPr>
        <p:spPr>
          <a:xfrm>
            <a:off x="1297885" y="2217776"/>
            <a:ext cx="2785068" cy="1737360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08B767B-94E9-1802-EB67-DC8A7D6AD119}"/>
              </a:ext>
            </a:extLst>
          </p:cNvPr>
          <p:cNvSpPr/>
          <p:nvPr/>
        </p:nvSpPr>
        <p:spPr>
          <a:xfrm>
            <a:off x="4690601" y="2217776"/>
            <a:ext cx="2785068" cy="1737360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EBEC1659-6E6B-15E0-E355-852F9C5BFF45}"/>
              </a:ext>
            </a:extLst>
          </p:cNvPr>
          <p:cNvSpPr/>
          <p:nvPr/>
        </p:nvSpPr>
        <p:spPr>
          <a:xfrm>
            <a:off x="8083316" y="2217776"/>
            <a:ext cx="2785068" cy="1737360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AC57315-336D-1B1F-3486-EAE743BF5E18}"/>
              </a:ext>
            </a:extLst>
          </p:cNvPr>
          <p:cNvSpPr/>
          <p:nvPr/>
        </p:nvSpPr>
        <p:spPr>
          <a:xfrm>
            <a:off x="2990088" y="4075145"/>
            <a:ext cx="2785068" cy="1737360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8F575418-4317-EE35-0F99-1D8A4198F858}"/>
              </a:ext>
            </a:extLst>
          </p:cNvPr>
          <p:cNvSpPr/>
          <p:nvPr/>
        </p:nvSpPr>
        <p:spPr>
          <a:xfrm>
            <a:off x="6398326" y="4075145"/>
            <a:ext cx="2785068" cy="1737360"/>
          </a:xfrm>
          <a:prstGeom prst="round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B1EE60D-D762-7455-BFE4-9FEED3EC32A6}"/>
              </a:ext>
            </a:extLst>
          </p:cNvPr>
          <p:cNvSpPr txBox="1"/>
          <p:nvPr/>
        </p:nvSpPr>
        <p:spPr>
          <a:xfrm>
            <a:off x="4854654" y="2301626"/>
            <a:ext cx="24569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38</a:t>
            </a: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Visited a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website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C79482A-760B-53A6-A592-B1DF9849282F}"/>
              </a:ext>
            </a:extLst>
          </p:cNvPr>
          <p:cNvSpPr txBox="1"/>
          <p:nvPr/>
        </p:nvSpPr>
        <p:spPr>
          <a:xfrm>
            <a:off x="1461938" y="2301626"/>
            <a:ext cx="24569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39%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Searched for a product online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D3EE900-541B-D35A-2264-CA61C3D82CCA}"/>
              </a:ext>
            </a:extLst>
          </p:cNvPr>
          <p:cNvSpPr txBox="1"/>
          <p:nvPr/>
        </p:nvSpPr>
        <p:spPr>
          <a:xfrm>
            <a:off x="8247369" y="2301626"/>
            <a:ext cx="245696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21%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Bought a product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057D3B0-C875-1A27-C755-E93CB3F4B381}"/>
              </a:ext>
            </a:extLst>
          </p:cNvPr>
          <p:cNvSpPr txBox="1"/>
          <p:nvPr/>
        </p:nvSpPr>
        <p:spPr>
          <a:xfrm>
            <a:off x="6562379" y="4158995"/>
            <a:ext cx="24569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19</a:t>
            </a: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Visited a </a:t>
            </a:r>
            <a:b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store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B0D2D53-ACA5-1476-8EA6-A088BBDDAF2C}"/>
              </a:ext>
            </a:extLst>
          </p:cNvPr>
          <p:cNvSpPr txBox="1"/>
          <p:nvPr/>
        </p:nvSpPr>
        <p:spPr>
          <a:xfrm>
            <a:off x="3007176" y="4158995"/>
            <a:ext cx="278506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>
                  <a:solidFill>
                    <a:srgbClr val="1B1464"/>
                  </a:solidFill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20%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Discussed product with friends / family</a:t>
            </a:r>
          </a:p>
        </p:txBody>
      </p:sp>
      <p:sp>
        <p:nvSpPr>
          <p:cNvPr id="2" name="TextBox 1">
            <a:hlinkClick r:id="rId7"/>
            <a:extLst>
              <a:ext uri="{FF2B5EF4-FFF2-40B4-BE49-F238E27FC236}">
                <a16:creationId xmlns:a16="http://schemas.microsoft.com/office/drawing/2014/main" id="{96A7EC3A-6AFB-041D-D5D2-03E4748C5AAC}"/>
              </a:ext>
            </a:extLst>
          </p:cNvPr>
          <p:cNvSpPr txBox="1">
            <a:spLocks/>
          </p:cNvSpPr>
          <p:nvPr/>
        </p:nvSpPr>
        <p:spPr>
          <a:xfrm>
            <a:off x="-3" y="6249612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LG Ad Solutions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CDF3E38-AF4B-467A-D111-11A45FF29860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679265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3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5D6F857-AF39-4075-9E37-10A3F3FE430B}"/>
</file>

<file path=customXml/itemProps2.xml><?xml version="1.0" encoding="utf-8"?>
<ds:datastoreItem xmlns:ds="http://schemas.openxmlformats.org/officeDocument/2006/customXml" ds:itemID="{4C8D5FBA-1E75-4B4D-AFE7-ABF44099BE9B}"/>
</file>

<file path=customXml/itemProps3.xml><?xml version="1.0" encoding="utf-8"?>
<ds:datastoreItem xmlns:ds="http://schemas.openxmlformats.org/officeDocument/2006/customXml" ds:itemID="{40C2D453-C844-44AC-9AE0-40A780DE1AE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2025-05-06T20:34:06Z</dcterms:created>
  <dcterms:modified xsi:type="dcterms:W3CDTF">2025-05-06T20:34:17Z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