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23A1D-23A9-4286-9972-F68BE40E2F63}" v="1" dt="2025-02-04T19:34:31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1E23A1D-23A9-4286-9972-F68BE40E2F63}"/>
    <pc:docChg chg="addSld modSld">
      <pc:chgData name="Dylan Breger" userId="9b3da09f-10fe-42ec-9aa5-9fa2a3e9cc20" providerId="ADAL" clId="{11E23A1D-23A9-4286-9972-F68BE40E2F63}" dt="2025-02-04T19:34:31.977" v="0"/>
      <pc:docMkLst>
        <pc:docMk/>
      </pc:docMkLst>
      <pc:sldChg chg="add">
        <pc:chgData name="Dylan Breger" userId="9b3da09f-10fe-42ec-9aa5-9fa2a3e9cc20" providerId="ADAL" clId="{11E23A1D-23A9-4286-9972-F68BE40E2F63}" dt="2025-02-04T19:34:31.977" v="0"/>
        <pc:sldMkLst>
          <pc:docMk/>
          <pc:sldMk cId="2137697401" sldId="214737634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00224776388082E-2"/>
          <c:y val="8.1844893454623813E-2"/>
          <c:w val="0.94599955044722384"/>
          <c:h val="0.79524316834793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fld id="{18CA5A81-ADCE-436E-BC37-CDC55F45C291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9EA-4DC4-BF4F-7C443CEBDBA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35BDFCE-44C9-4E3B-B504-78EB74BBB3C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9EA-4DC4-BF4F-7C443CEBDBA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A76D7FD-9C62-41EA-BFF6-10DEB9763F3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4B-43F6-BF27-E5FDD3C45620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1" i="0" u="none" strike="noStrike" kern="1200" baseline="0">
                        <a:solidFill>
                          <a:prstClr val="white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DF7F3113-A6BA-4262-B376-2B35163BBDEB}" type="VALUE">
                      <a:rPr lang="en-US" sz="1600" smtClean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600" b="1">
                          <a:solidFill>
                            <a:prstClr val="white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600" b="1" i="0" u="none" strike="noStrike" kern="1200" baseline="0">
                      <a:solidFill>
                        <a:prstClr val="white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4B-43F6-BF27-E5FDD3C4562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1BBCA06-3998-482F-8311-C5296B82888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4B-43F6-BF27-E5FDD3C456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2014</c:v>
                </c:pt>
                <c:pt idx="1">
                  <c:v>2016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  <c:pt idx="6">
                  <c:v>2026</c:v>
                </c:pt>
                <c:pt idx="7">
                  <c:v>2028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68.37</c:v>
                </c:pt>
                <c:pt idx="1">
                  <c:v>111.563</c:v>
                </c:pt>
                <c:pt idx="2">
                  <c:v>145.619</c:v>
                </c:pt>
                <c:pt idx="3">
                  <c:v>180.80799999999999</c:v>
                </c:pt>
                <c:pt idx="4">
                  <c:v>209.11199999999999</c:v>
                </c:pt>
                <c:pt idx="5">
                  <c:v>236.37799999999999</c:v>
                </c:pt>
                <c:pt idx="6">
                  <c:v>263.64699999999999</c:v>
                </c:pt>
                <c:pt idx="7">
                  <c:v>293.42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A-4DC4-BF4F-7C443CEBDB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00224776388082E-2"/>
          <c:y val="0.25871921182266011"/>
          <c:w val="0.97299971609690561"/>
          <c:h val="0.622681474140360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fld id="{18CA5A81-ADCE-436E-BC37-CDC55F45C291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13C-4E09-8C3F-B6907E681BF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35BDFCE-44C9-4E3B-B504-78EB74BBB3CE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3C-4E09-8C3F-B6907E681BF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A76D7FD-9C62-41EA-BFF6-10DEB9763F3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13C-4E09-8C3F-B6907E681BF6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1" i="0" u="none" strike="noStrike" kern="1200" baseline="0">
                        <a:solidFill>
                          <a:srgbClr val="1B1464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DF7F3113-A6BA-4262-B376-2B35163BBDEB}" type="VALUE">
                      <a:rPr lang="en-US" sz="1400" smtClean="0">
                        <a:solidFill>
                          <a:srgbClr val="1B1464"/>
                        </a:solidFill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solidFill>
                            <a:srgbClr val="1B1464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4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3C-4E09-8C3F-B6907E681BF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1BBCA06-3998-482F-8311-C5296B82888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13C-4E09-8C3F-B6907E681B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2014</c:v>
                </c:pt>
                <c:pt idx="1">
                  <c:v>2016</c:v>
                </c:pt>
                <c:pt idx="2">
                  <c:v>2018</c:v>
                </c:pt>
                <c:pt idx="3">
                  <c:v>2020</c:v>
                </c:pt>
                <c:pt idx="4">
                  <c:v>2022</c:v>
                </c:pt>
                <c:pt idx="5">
                  <c:v>2024</c:v>
                </c:pt>
                <c:pt idx="6">
                  <c:v>2026</c:v>
                </c:pt>
                <c:pt idx="7">
                  <c:v>2028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1.5</c:v>
                </c:pt>
                <c:pt idx="1">
                  <c:v>1.8</c:v>
                </c:pt>
                <c:pt idx="2">
                  <c:v>2</c:v>
                </c:pt>
                <c:pt idx="3">
                  <c:v>2.1</c:v>
                </c:pt>
                <c:pt idx="4">
                  <c:v>2</c:v>
                </c:pt>
                <c:pt idx="5">
                  <c:v>2.1</c:v>
                </c:pt>
                <c:pt idx="6">
                  <c:v>2.1</c:v>
                </c:pt>
                <c:pt idx="7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3C-4E09-8C3F-B6907E681B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E8C28-A3EE-4AF7-BCF5-C82D5B93108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F625E-5E5E-4600-BC0F-0D63A011E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18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386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1E4A9-C4EC-15F8-E0CD-E972F555A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3FE0C-4E3A-2E19-A452-EEDDA3EC1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15161-4838-8B55-CB00-4A83214C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814D-392F-BD44-6026-9299C60EB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54353-A871-743E-3CAE-08ED988A6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0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BD5E5-AC88-A1BD-C757-30E66DBB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C3D15-307F-20A7-ABAD-E8A0F772E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A93D1-4D57-534A-13C3-BE1791EC6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3485C-3B34-F745-BAD8-06886F256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99E75-B503-4A20-A6C2-D426DAF96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BD5C0C-1386-B3DF-5C65-D68278CE4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D0725-3F63-1773-8D76-A1EB58337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A2D43-E3DA-0EDB-2530-F1BB938C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9D416-9741-3888-8602-C58BBA44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A9C0E-CE54-F6BF-D8BD-619A8B8F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95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00AB6-5D11-CFDB-8B15-DAA208204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6A511-C0BC-E9CA-7D65-0865A045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10FF3-9CB8-D20B-F129-71FE6726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BE2EB-86B4-D965-095F-A07A09EC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03D97-375B-D0FC-4FDA-CF64B5986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2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16CF8-E0D3-1A04-BF12-3163EBA6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B1DF4-B75B-2ED8-F322-930D9A4C5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5E4F8-E3FC-7CD2-6FFC-5CF7B52D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63CD8-2972-08EF-4F19-3DD55D56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5CA4C-8CB4-AF82-7AC9-ADD51563D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6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55E90-5581-B0F7-1555-77BEA0DA9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D3F9A-0371-AE77-CD5E-2189CB2D0D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4CCB9-8979-24DC-142A-2CFE71E7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CB547-2E35-7AF2-59BB-F1A619FC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30566-B545-5A9B-98E1-32045A4F6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53A37-F8E5-5F63-B617-8E46FA4C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89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BDE-4597-E465-7FF1-37D227C33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5E4EA-A98C-4478-3930-0D4E8722E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E99BE8-41E9-E277-2BDC-647B63E87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E0ABCB-B062-D7BB-DF1C-CD92531A4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B49D3F-D79A-C36C-E501-836E84475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F35A2E-AC0C-DB32-3360-26E88D77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74856-2304-FE0E-73F2-2C7F15EF6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54A128-C0A9-C8EB-00C5-A720E7B63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8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A849C-EF0B-5F95-C933-7AFB13136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795504-104C-25DA-D53D-EAD5FA52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877F0-F6E4-F32A-D173-92BB44E3D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B99BE-C20C-C3D7-BB1C-329E0E6AD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6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B09423-7D54-A671-4AD5-00761F53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5BC577-8A0C-0D4E-1FA8-12678CA4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999BDB-7CC6-3877-8181-B1953391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4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BC4C8-3F20-8D40-08DE-B1FDE02D1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74FEF-4BF4-2C47-26BE-BE4016482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960C54-255C-6639-1563-176C9168D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D8653-FC12-D9F7-062A-ABAFE8AB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B82C5-55DF-3265-B523-801DA499D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706FD-1911-0DFB-E89C-50BFA0EA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6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1A83B-ADC9-3564-49A4-7D1A115A1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CA65CC-2F37-AF0C-2E07-0F007A2B9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B4341-C56C-EFB2-45BF-7B4FBA7C3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87E90-4CD8-3926-B86F-EC832EB0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9D0BF-06A1-82B7-CE11-3B45D6D71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70BA0-5A95-20E9-AB81-8B383EE90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1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DB3036-0336-88FD-C65E-8273AB865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D6B35-DFA5-C482-3B39-B088B7CE4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8D946-E658-6AEA-F922-7AC0B64C4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53B9C2-8981-4663-806B-7F1117F640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7E6D7-1282-8ABD-4080-C2583A12F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6A556-F0AC-229F-5355-9468E3461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70DAB8-28D2-4B05-BA0E-46A8D19E3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8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1.png"/><Relationship Id="rId4" Type="http://schemas.openxmlformats.org/officeDocument/2006/relationships/chart" Target="../charts/chart2.xml"/><Relationship Id="rId9" Type="http://schemas.openxmlformats.org/officeDocument/2006/relationships/hyperlink" Target="https://thevab.com/insight/connected-device-usage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9A74A-17B6-1AC2-A70C-DB22AD598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9FAFBA2C-02CF-3991-014B-3B2A2488CD5D}"/>
              </a:ext>
            </a:extLst>
          </p:cNvPr>
          <p:cNvSpPr>
            <a:spLocks/>
          </p:cNvSpPr>
          <p:nvPr/>
        </p:nvSpPr>
        <p:spPr>
          <a:xfrm>
            <a:off x="0" y="1696163"/>
            <a:ext cx="6391624" cy="4377207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F476BE-BFC1-CC5A-6539-C60C4F71DAF9}"/>
              </a:ext>
            </a:extLst>
          </p:cNvPr>
          <p:cNvSpPr>
            <a:spLocks/>
          </p:cNvSpPr>
          <p:nvPr/>
        </p:nvSpPr>
        <p:spPr>
          <a:xfrm>
            <a:off x="6389835" y="1696163"/>
            <a:ext cx="5802165" cy="437720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CD86550-B3F4-E35A-A025-C9013A56F8F7}"/>
              </a:ext>
            </a:extLst>
          </p:cNvPr>
          <p:cNvGraphicFramePr/>
          <p:nvPr/>
        </p:nvGraphicFramePr>
        <p:xfrm>
          <a:off x="0" y="2324912"/>
          <a:ext cx="6225702" cy="283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B2B525A-40B6-56E3-5949-6BB84EFEDF0C}"/>
              </a:ext>
            </a:extLst>
          </p:cNvPr>
          <p:cNvSpPr txBox="1"/>
          <p:nvPr/>
        </p:nvSpPr>
        <p:spPr>
          <a:xfrm>
            <a:off x="483207" y="6090984"/>
            <a:ext cx="11538916" cy="195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S&amp;P Global Market Intelligence Kagan estimates; industry data. Data compiled September 2024. ‘Installed Base’ refers to the total number of units of a product currently in use by customers. Compound Annual Growth Rate (CAGR): 11.0%.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F00CE-2E44-06D2-8434-17E20ADCC244}"/>
              </a:ext>
            </a:extLst>
          </p:cNvPr>
          <p:cNvSpPr txBox="1"/>
          <p:nvPr/>
        </p:nvSpPr>
        <p:spPr>
          <a:xfrm>
            <a:off x="206620" y="1906821"/>
            <a:ext cx="588937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Smart TV Set Installed Base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millions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FD23B2-DA36-30D4-40AF-77937A580389}"/>
              </a:ext>
            </a:extLst>
          </p:cNvPr>
          <p:cNvSpPr txBox="1"/>
          <p:nvPr/>
        </p:nvSpPr>
        <p:spPr>
          <a:xfrm>
            <a:off x="224362" y="5345135"/>
            <a:ext cx="5721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Total TV Households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6D9179-2128-48EA-CA87-EB4990C89902}"/>
              </a:ext>
            </a:extLst>
          </p:cNvPr>
          <p:cNvSpPr/>
          <p:nvPr/>
        </p:nvSpPr>
        <p:spPr>
          <a:xfrm>
            <a:off x="2454610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68%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B2382-5037-50F4-C9D8-878B1ECA8ACA}"/>
              </a:ext>
            </a:extLst>
          </p:cNvPr>
          <p:cNvSpPr/>
          <p:nvPr/>
        </p:nvSpPr>
        <p:spPr>
          <a:xfrm>
            <a:off x="3195304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80%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C9BF2A-324E-BD57-9545-1FD65162BCFD}"/>
              </a:ext>
            </a:extLst>
          </p:cNvPr>
          <p:cNvSpPr/>
          <p:nvPr/>
        </p:nvSpPr>
        <p:spPr>
          <a:xfrm>
            <a:off x="3929663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86%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22C5DA-5BDF-7DF4-8347-19E1AC7FC6A0}"/>
              </a:ext>
            </a:extLst>
          </p:cNvPr>
          <p:cNvSpPr/>
          <p:nvPr/>
        </p:nvSpPr>
        <p:spPr>
          <a:xfrm>
            <a:off x="4691328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92%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1A0B95-FE99-8699-6F50-090E203F6E17}"/>
              </a:ext>
            </a:extLst>
          </p:cNvPr>
          <p:cNvSpPr/>
          <p:nvPr/>
        </p:nvSpPr>
        <p:spPr>
          <a:xfrm>
            <a:off x="5400748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98%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AEF782-4A90-758A-F41B-7D92F1CAA6B0}"/>
              </a:ext>
            </a:extLst>
          </p:cNvPr>
          <p:cNvSpPr/>
          <p:nvPr/>
        </p:nvSpPr>
        <p:spPr>
          <a:xfrm>
            <a:off x="1723644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60%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CF21320-7E52-89A7-7E2D-6CF9595858CD}"/>
              </a:ext>
            </a:extLst>
          </p:cNvPr>
          <p:cNvSpPr/>
          <p:nvPr/>
        </p:nvSpPr>
        <p:spPr>
          <a:xfrm>
            <a:off x="971808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51%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209E5D7-CFA3-1ADB-4D2D-CF9CC7440DB2}"/>
              </a:ext>
            </a:extLst>
          </p:cNvPr>
          <p:cNvSpPr/>
          <p:nvPr/>
        </p:nvSpPr>
        <p:spPr>
          <a:xfrm>
            <a:off x="224363" y="5699707"/>
            <a:ext cx="545287" cy="258483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38%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E3AF1D-4352-C2E6-0C6C-2A06C7BC982B}"/>
              </a:ext>
            </a:extLst>
          </p:cNvPr>
          <p:cNvSpPr txBox="1"/>
          <p:nvPr/>
        </p:nvSpPr>
        <p:spPr>
          <a:xfrm>
            <a:off x="6642306" y="1906821"/>
            <a:ext cx="53430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Average # of Smart TVs per HH 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EBC59E52-7C2E-540F-9C83-5D473F6AC822}"/>
              </a:ext>
            </a:extLst>
          </p:cNvPr>
          <p:cNvGraphicFramePr/>
          <p:nvPr/>
        </p:nvGraphicFramePr>
        <p:xfrm>
          <a:off x="6535413" y="2569153"/>
          <a:ext cx="5471269" cy="257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27D74FD7-A177-5ACA-DA96-3C9CB1499A69}"/>
              </a:ext>
            </a:extLst>
          </p:cNvPr>
          <p:cNvSpPr txBox="1"/>
          <p:nvPr/>
        </p:nvSpPr>
        <p:spPr>
          <a:xfrm>
            <a:off x="6723261" y="5354117"/>
            <a:ext cx="52255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Smart TV % of Total TV Set Installed Base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6B49EC1-0FD2-FD22-CCE7-E65CDF8D9527}"/>
              </a:ext>
            </a:extLst>
          </p:cNvPr>
          <p:cNvSpPr/>
          <p:nvPr/>
        </p:nvSpPr>
        <p:spPr>
          <a:xfrm>
            <a:off x="8720042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50%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478CD1D-BBB6-47B1-75D5-25F7C2F5CF41}"/>
              </a:ext>
            </a:extLst>
          </p:cNvPr>
          <p:cNvSpPr/>
          <p:nvPr/>
        </p:nvSpPr>
        <p:spPr>
          <a:xfrm>
            <a:off x="9402369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58%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3A68574-45E3-4DF2-A8D1-C6641EE5F60A}"/>
              </a:ext>
            </a:extLst>
          </p:cNvPr>
          <p:cNvSpPr/>
          <p:nvPr/>
        </p:nvSpPr>
        <p:spPr>
          <a:xfrm>
            <a:off x="10058907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65%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224E420-6F02-2673-B32D-38FD4F750E3E}"/>
              </a:ext>
            </a:extLst>
          </p:cNvPr>
          <p:cNvSpPr/>
          <p:nvPr/>
        </p:nvSpPr>
        <p:spPr>
          <a:xfrm>
            <a:off x="10723296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72%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8C3F0A4-AE15-EEE5-D5BA-C9D138ABB32D}"/>
              </a:ext>
            </a:extLst>
          </p:cNvPr>
          <p:cNvSpPr/>
          <p:nvPr/>
        </p:nvSpPr>
        <p:spPr>
          <a:xfrm>
            <a:off x="11403532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80%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E27F500-D305-B5FE-03BC-533033DF8414}"/>
              </a:ext>
            </a:extLst>
          </p:cNvPr>
          <p:cNvSpPr/>
          <p:nvPr/>
        </p:nvSpPr>
        <p:spPr>
          <a:xfrm>
            <a:off x="8057172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CC18934-CDE7-EFB1-598B-83C398FD70B0}"/>
              </a:ext>
            </a:extLst>
          </p:cNvPr>
          <p:cNvSpPr/>
          <p:nvPr/>
        </p:nvSpPr>
        <p:spPr>
          <a:xfrm>
            <a:off x="7412337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31%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95EAAE1-64C9-0990-A263-C9F8E7B96218}"/>
              </a:ext>
            </a:extLst>
          </p:cNvPr>
          <p:cNvSpPr/>
          <p:nvPr/>
        </p:nvSpPr>
        <p:spPr>
          <a:xfrm>
            <a:off x="6723261" y="5699707"/>
            <a:ext cx="545287" cy="25848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A9FF64-DE54-71B0-89E3-2E3EE40B331D}"/>
              </a:ext>
            </a:extLst>
          </p:cNvPr>
          <p:cNvSpPr/>
          <p:nvPr/>
        </p:nvSpPr>
        <p:spPr>
          <a:xfrm>
            <a:off x="0" y="0"/>
            <a:ext cx="2575560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Smart TVs: Household Penetration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D7088C3-D0CE-B431-9744-C949B4AB947C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7CA25DC-9754-1E12-F0EC-9EC785F4049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929515D-B394-9072-B816-293C41DD9FA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F5883285-D939-CDA3-BBA2-1B9C2B3762D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67B4CA-F89B-5CF8-556F-D1D03544FC71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Two-thirds of all TVs are now Smart TVs as HH penetration with multiple smart TVs continues to grow</a:t>
            </a:r>
          </a:p>
        </p:txBody>
      </p:sp>
      <p:pic>
        <p:nvPicPr>
          <p:cNvPr id="3" name="Picture 2">
            <a:hlinkClick r:id="rId7"/>
            <a:extLst>
              <a:ext uri="{FF2B5EF4-FFF2-40B4-BE49-F238E27FC236}">
                <a16:creationId xmlns:a16="http://schemas.microsoft.com/office/drawing/2014/main" id="{4E5AEC46-3C9B-D132-2DA0-491877B0F5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DE425A-3965-16A8-4159-4DC0BF99715C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Left to Your Own (Connected) Devices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697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2025-02-04T19:34:21Z</dcterms:created>
  <dcterms:modified xsi:type="dcterms:W3CDTF">2025-02-04T19:34:42Z</dcterms:modified>
</cp:coreProperties>
</file>