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B1CA86-AF6A-4C93-AD10-98F5FF2620BC}" v="1" dt="2025-05-06T20:33:59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AB1CA86-AF6A-4C93-AD10-98F5FF2620BC}"/>
    <pc:docChg chg="addSld modSld">
      <pc:chgData name="Dylan Breger" userId="9b3da09f-10fe-42ec-9aa5-9fa2a3e9cc20" providerId="ADAL" clId="{2AB1CA86-AF6A-4C93-AD10-98F5FF2620BC}" dt="2025-05-06T20:33:59.438" v="0"/>
      <pc:docMkLst>
        <pc:docMk/>
      </pc:docMkLst>
      <pc:sldChg chg="add">
        <pc:chgData name="Dylan Breger" userId="9b3da09f-10fe-42ec-9aa5-9fa2a3e9cc20" providerId="ADAL" clId="{2AB1CA86-AF6A-4C93-AD10-98F5FF2620BC}" dt="2025-05-06T20:33:59.438" v="0"/>
        <pc:sldMkLst>
          <pc:docMk/>
          <pc:sldMk cId="2950395345" sldId="214747404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6E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B72-4B15-A997-9B8CDA24C0FB}"/>
              </c:ext>
            </c:extLst>
          </c:dPt>
          <c:dPt>
            <c:idx val="1"/>
            <c:invertIfNegative val="0"/>
            <c:bubble3D val="0"/>
            <c:spPr>
              <a:solidFill>
                <a:srgbClr val="A34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72-4B15-A997-9B8CDA24C0FB}"/>
              </c:ext>
            </c:extLst>
          </c:dPt>
          <c:dPt>
            <c:idx val="2"/>
            <c:invertIfNegative val="0"/>
            <c:bubble3D val="0"/>
            <c:spPr>
              <a:solidFill>
                <a:srgbClr val="FFEE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B72-4B15-A997-9B8CDA24C0FB}"/>
              </c:ext>
            </c:extLst>
          </c:dPt>
          <c:dPt>
            <c:idx val="3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72-4B15-A997-9B8CDA24C0FB}"/>
              </c:ext>
            </c:extLst>
          </c:dPt>
          <c:dPt>
            <c:idx val="4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B72-4B15-A997-9B8CDA24C0F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Shopping sites with option to buy-on-screen</c:v>
                </c:pt>
                <c:pt idx="1">
                  <c:v>Play cloud gaming services without a console</c:v>
                </c:pt>
                <c:pt idx="2">
                  <c:v>Use computer screen mirroring, email, etc.</c:v>
                </c:pt>
                <c:pt idx="3">
                  <c:v>Access to at-home video workouts</c:v>
                </c:pt>
                <c:pt idx="4">
                  <c:v>Track favorite teams for updates / schedules</c:v>
                </c:pt>
                <c:pt idx="5">
                  <c:v>Access and play music from popular music apps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0.44</c:v>
                </c:pt>
                <c:pt idx="1">
                  <c:v>0.46</c:v>
                </c:pt>
                <c:pt idx="2">
                  <c:v>0.54</c:v>
                </c:pt>
                <c:pt idx="3">
                  <c:v>0.56000000000000005</c:v>
                </c:pt>
                <c:pt idx="4">
                  <c:v>0.66</c:v>
                </c:pt>
                <c:pt idx="5">
                  <c:v>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D3-4806-B535-D536ABFB3B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3"/>
        <c:axId val="1060809744"/>
        <c:axId val="1060803024"/>
      </c:barChart>
      <c:catAx>
        <c:axId val="1060809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1060803024"/>
        <c:crosses val="autoZero"/>
        <c:auto val="1"/>
        <c:lblAlgn val="ctr"/>
        <c:lblOffset val="100"/>
        <c:noMultiLvlLbl val="0"/>
      </c:catAx>
      <c:valAx>
        <c:axId val="10608030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060809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D717E-749F-DDA7-D383-B2F424EECE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AEDC4-4547-7846-1B5E-68AEA42AE8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8EA84-B050-5DF4-111F-CE8DE1A61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435E0-BFB9-E7E7-C4F5-2F4B0DD5A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DA912-F99B-268E-41D5-00AC83F80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4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A61AB-8CE9-DF60-407D-2F1625C7E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2DB5F8-B29A-E257-2E32-3EDD9C2FD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9BC89-180C-504E-C099-AEB97739E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8E1E2-E65F-9368-0ABB-A5B9AA4BF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F8B9D-E451-029D-0809-08E97B3F7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8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74AC6F-52FD-2C98-5E35-D0D9FAC99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9D536-3D54-06CA-39C5-9CAEF9E73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78D0E-F596-6B93-EBDF-15F5F9114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BD5FA-4C59-35E4-F64B-0CAA9FB6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36969-C7A9-1029-37A5-3CF5F6EA4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0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557AD-8E18-A0FA-1EF4-D20587011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AE962-A849-BD8A-ECF5-34A0D5288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98320-A052-AB80-D212-611900F4B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728F5-6145-2ADA-6C84-AC6C3A3A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C0551-E103-B962-0041-893BC39A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6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CE4F2-1684-7982-F1A2-A0847FB92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73D1E-D54A-BD89-729C-E982ADA6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8970D-922C-AD67-9F15-DB3BD2B6D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9EFAE-FD14-3B25-D314-D4FADDF9A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FC7B4-3C19-F44E-327B-502E82E23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7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0F09-CAA8-66BC-4D69-A424CFAB8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E3E3C-1D93-6890-4869-F68D1F79D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D7A3A-040D-415B-5476-44975418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62284-1A88-ADBA-9995-E0A15CEC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51384-6DAC-AB27-C22A-65FDA3F02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2572B-C0F9-1E46-06B3-F4CFA09F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70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E6601-A7C4-DE4F-3007-AA244F88E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D7DB7-7B6B-FF36-43AE-0CC4B0A95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71484-5243-E621-1D9C-5CC680A75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DD25F-60A0-7CBD-1E26-1057443D1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213325-BEA8-5D91-7079-241B1D2CB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7FA881-17A2-B4A6-5641-5110F996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EA73EE-8E93-B996-7684-82E650A47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312F95-5E02-778C-1EAC-9BA5DE8A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1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F76AF-34DD-A3F4-1901-44C016B46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3D5325-A6CE-6EC8-8367-2753E116A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73EC03-D8F1-6A79-CFFF-D7261492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10EC9E-E74D-5F39-20B7-39758270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3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BACBB6-6757-8188-9820-F85CB932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47A8B7-D866-6979-AEAA-248B48AD6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B356B-9589-F161-0561-91833250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3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C6C85-5375-0A63-1F71-38E500DC8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88DEA-E2B9-1E13-59B2-8F4113B60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E7B4E-8D76-3CA9-B18B-209D2586C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0F42C-FEB8-AAED-EF02-24FB45C1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2278A-2D8B-553F-709B-DFFFCAF40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9ADA2-0D31-4004-ADD2-98FDA1E9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159F1-2259-F116-0F9C-C4308841C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CCB3D7-389B-6596-1200-176904BE9F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E7BE9-758D-1166-C58B-D4E2C8C0A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292EA-31AE-51B0-E3F3-C796D8252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33545-F63F-FEE5-28D0-A42F51720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9479A-E2A9-DEC4-A4FB-E7CEF0490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6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BD9B7A-3ECD-B540-52A1-335DB83A6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7FA511-9D8E-31D2-8C0A-AE9FAC9EA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34143-BB30-1065-4625-2FD8195CE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FD7F55-AEEE-41FC-991C-FAAD9688C81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FA002-A24A-24ED-03F3-D12C0BE620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F0063-A18A-A613-2F47-457BC4F40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27D99A-9426-463B-897F-426F121FD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hyperlink" Target="https://lgads.tv/resource/the-big-shift-2025-us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E8783-F641-3187-ADDB-45EB6E3B3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3C07A7F-4081-F62F-298E-F2C07413821F}"/>
              </a:ext>
            </a:extLst>
          </p:cNvPr>
          <p:cNvSpPr/>
          <p:nvPr/>
        </p:nvSpPr>
        <p:spPr>
          <a:xfrm>
            <a:off x="0" y="1685014"/>
            <a:ext cx="12192000" cy="414297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D40B1B-6F41-13AA-4BAF-83762E537F1B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Music and Sports are the most popular built-in smart TV content hubs for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connected TV viewers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FA9174-B79E-3F31-CAEF-1BD723CB760D}"/>
              </a:ext>
            </a:extLst>
          </p:cNvPr>
          <p:cNvSpPr/>
          <p:nvPr/>
        </p:nvSpPr>
        <p:spPr>
          <a:xfrm>
            <a:off x="-2" y="-1"/>
            <a:ext cx="2974850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Smart TV Hubs: Most Popular Content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10AF6B4-DC73-F04E-70BA-3D20FAF7A8D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pic>
        <p:nvPicPr>
          <p:cNvPr id="12" name="Picture 2">
            <a:hlinkClick r:id="rId3"/>
            <a:extLst>
              <a:ext uri="{FF2B5EF4-FFF2-40B4-BE49-F238E27FC236}">
                <a16:creationId xmlns:a16="http://schemas.microsoft.com/office/drawing/2014/main" id="{5D8D2C95-2E79-F760-B575-0D7F3A21FA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996CCA1-0263-3D78-8BB0-ED385D67646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53AFBF-6A2B-C95A-533B-DE6D6B7D9271}"/>
              </a:ext>
            </a:extLst>
          </p:cNvPr>
          <p:cNvSpPr txBox="1"/>
          <p:nvPr/>
        </p:nvSpPr>
        <p:spPr>
          <a:xfrm>
            <a:off x="-3" y="1746721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TV’s Built-In Hubs Most Likely to Use*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43A9D4-DC52-BCC3-4CE9-9DFF743982C5}"/>
              </a:ext>
            </a:extLst>
          </p:cNvPr>
          <p:cNvSpPr txBox="1"/>
          <p:nvPr/>
        </p:nvSpPr>
        <p:spPr>
          <a:xfrm>
            <a:off x="483207" y="6043198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LG Ad Solutions,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Big Shift</a:t>
            </a:r>
            <a:r>
              <a:rPr lang="en-US" sz="800" i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2025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US Edition.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*Note: Aided Choices.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hlinkClick r:id="rId5"/>
            <a:extLst>
              <a:ext uri="{FF2B5EF4-FFF2-40B4-BE49-F238E27FC236}">
                <a16:creationId xmlns:a16="http://schemas.microsoft.com/office/drawing/2014/main" id="{4DBA2FB3-FDE5-1F1E-22CD-7551BE1955A6}"/>
              </a:ext>
            </a:extLst>
          </p:cNvPr>
          <p:cNvSpPr txBox="1">
            <a:spLocks/>
          </p:cNvSpPr>
          <p:nvPr/>
        </p:nvSpPr>
        <p:spPr>
          <a:xfrm>
            <a:off x="-3" y="623978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94A8C2-D7D0-1D17-B232-A49DCBAADEF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connected TV insights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7553F9-4750-7A21-9222-D4C8DE5221F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B68E344A-3EFE-3F2D-B916-A5C66AE78685}"/>
              </a:ext>
            </a:extLst>
          </p:cNvPr>
          <p:cNvGraphicFramePr/>
          <p:nvPr/>
        </p:nvGraphicFramePr>
        <p:xfrm>
          <a:off x="2182323" y="2153190"/>
          <a:ext cx="9283978" cy="365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7C36921-D0C0-74BE-FC30-1C4CD8F628DC}"/>
              </a:ext>
            </a:extLst>
          </p:cNvPr>
          <p:cNvSpPr/>
          <p:nvPr/>
        </p:nvSpPr>
        <p:spPr>
          <a:xfrm>
            <a:off x="725699" y="2422187"/>
            <a:ext cx="1457404" cy="276999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latin typeface="Helvetica" panose="020B0403020202020204" pitchFamily="34" charset="0"/>
                <a:cs typeface="Heebo" pitchFamily="2" charset="-79"/>
              </a:rPr>
              <a:t>Music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D2DC1-0A65-BE89-5E64-C5F2E5F1B3B3}"/>
              </a:ext>
            </a:extLst>
          </p:cNvPr>
          <p:cNvSpPr/>
          <p:nvPr/>
        </p:nvSpPr>
        <p:spPr>
          <a:xfrm>
            <a:off x="725699" y="2968113"/>
            <a:ext cx="1457404" cy="276999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latin typeface="Helvetica" panose="020B0403020202020204" pitchFamily="34" charset="0"/>
                <a:cs typeface="Heebo" pitchFamily="2" charset="-79"/>
              </a:rPr>
              <a:t>Sports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82D92B-D186-BD7D-870F-20082B316229}"/>
              </a:ext>
            </a:extLst>
          </p:cNvPr>
          <p:cNvSpPr/>
          <p:nvPr/>
        </p:nvSpPr>
        <p:spPr>
          <a:xfrm>
            <a:off x="725699" y="3544519"/>
            <a:ext cx="1457404" cy="276999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latin typeface="Helvetica" panose="020B0403020202020204" pitchFamily="34" charset="0"/>
                <a:cs typeface="Heebo" pitchFamily="2" charset="-79"/>
              </a:rPr>
              <a:t>Fitness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56D6A5-702F-A72F-D6BF-81CFED43CF1A}"/>
              </a:ext>
            </a:extLst>
          </p:cNvPr>
          <p:cNvSpPr/>
          <p:nvPr/>
        </p:nvSpPr>
        <p:spPr>
          <a:xfrm>
            <a:off x="725699" y="4120925"/>
            <a:ext cx="1457404" cy="276999"/>
          </a:xfrm>
          <a:prstGeom prst="rect">
            <a:avLst/>
          </a:prstGeom>
          <a:solidFill>
            <a:srgbClr val="FFEE60"/>
          </a:solidFill>
          <a:ln>
            <a:solidFill>
              <a:srgbClr val="FFEE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1B1464"/>
                </a:solidFill>
                <a:latin typeface="Helvetica" panose="020B0403020202020204" pitchFamily="34" charset="0"/>
                <a:cs typeface="Heebo" pitchFamily="2" charset="-79"/>
              </a:rPr>
              <a:t>Home Office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6FB0A4-7958-52A5-03E9-229695EF12CC}"/>
              </a:ext>
            </a:extLst>
          </p:cNvPr>
          <p:cNvSpPr/>
          <p:nvPr/>
        </p:nvSpPr>
        <p:spPr>
          <a:xfrm>
            <a:off x="725699" y="4666851"/>
            <a:ext cx="1457404" cy="276999"/>
          </a:xfrm>
          <a:prstGeom prst="rect">
            <a:avLst/>
          </a:prstGeom>
          <a:solidFill>
            <a:srgbClr val="A343FF"/>
          </a:solidFill>
          <a:ln>
            <a:solidFill>
              <a:srgbClr val="A343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latin typeface="Helvetica" panose="020B0403020202020204" pitchFamily="34" charset="0"/>
                <a:cs typeface="Heebo" pitchFamily="2" charset="-79"/>
              </a:rPr>
              <a:t>Gaming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E348CB-852C-5F68-ED38-60E2E91A28A0}"/>
              </a:ext>
            </a:extLst>
          </p:cNvPr>
          <p:cNvSpPr/>
          <p:nvPr/>
        </p:nvSpPr>
        <p:spPr>
          <a:xfrm>
            <a:off x="725699" y="5253417"/>
            <a:ext cx="1457404" cy="276999"/>
          </a:xfrm>
          <a:prstGeom prst="rect">
            <a:avLst/>
          </a:prstGeom>
          <a:solidFill>
            <a:srgbClr val="FF6E30"/>
          </a:solidFill>
          <a:ln>
            <a:solidFill>
              <a:srgbClr val="FF6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latin typeface="Helvetica" panose="020B0403020202020204" pitchFamily="34" charset="0"/>
                <a:cs typeface="Heebo" pitchFamily="2" charset="-79"/>
              </a:rPr>
              <a:t>Shopping</a:t>
            </a:r>
          </a:p>
        </p:txBody>
      </p:sp>
    </p:spTree>
    <p:extLst>
      <p:ext uri="{BB962C8B-B14F-4D97-AF65-F5344CB8AC3E}">
        <p14:creationId xmlns:p14="http://schemas.microsoft.com/office/powerpoint/2010/main" val="295039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27EA28-F00D-40F0-8F85-CF3B138D8B6E}"/>
</file>

<file path=customXml/itemProps2.xml><?xml version="1.0" encoding="utf-8"?>
<ds:datastoreItem xmlns:ds="http://schemas.openxmlformats.org/officeDocument/2006/customXml" ds:itemID="{61893737-390D-4370-A12E-D8E231EB2E6A}"/>
</file>

<file path=customXml/itemProps3.xml><?xml version="1.0" encoding="utf-8"?>
<ds:datastoreItem xmlns:ds="http://schemas.openxmlformats.org/officeDocument/2006/customXml" ds:itemID="{735D7038-F0F5-463B-AE15-54B42171F70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2025-05-06T20:33:57Z</dcterms:created>
  <dcterms:modified xsi:type="dcterms:W3CDTF">2025-05-06T20:34:00Z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