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1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C7FB3F-A2E3-4E76-B52D-0FA5BBD391BA}" v="1" dt="2025-06-11T19:10:10.5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58C7FB3F-A2E3-4E76-B52D-0FA5BBD391BA}"/>
    <pc:docChg chg="addSld modSld">
      <pc:chgData name="Dylan Breger" userId="9b3da09f-10fe-42ec-9aa5-9fa2a3e9cc20" providerId="ADAL" clId="{58C7FB3F-A2E3-4E76-B52D-0FA5BBD391BA}" dt="2025-06-11T19:10:10.509" v="0"/>
      <pc:docMkLst>
        <pc:docMk/>
      </pc:docMkLst>
      <pc:sldChg chg="add">
        <pc:chgData name="Dylan Breger" userId="9b3da09f-10fe-42ec-9aa5-9fa2a3e9cc20" providerId="ADAL" clId="{58C7FB3F-A2E3-4E76-B52D-0FA5BBD391BA}" dt="2025-06-11T19:10:10.509" v="0"/>
        <pc:sldMkLst>
          <pc:docMk/>
          <pc:sldMk cId="2476837319" sldId="214747416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7057363337110788E-2"/>
          <c:y val="0.10889293307524851"/>
          <c:w val="0.97294263666288916"/>
          <c:h val="0.813326400442431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FAST 1</c:v>
                </c:pt>
              </c:strCache>
            </c:strRef>
          </c:tx>
          <c:spPr>
            <a:solidFill>
              <a:srgbClr val="1F1A62"/>
            </a:solidFill>
            <a:ln>
              <a:solidFill>
                <a:schemeClr val="bg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84A99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862D-47B0-9444-60E39BA723F9}"/>
              </c:ext>
            </c:extLst>
          </c:dPt>
          <c:cat>
            <c:strRef>
              <c:f>Sheet1!$A$2</c:f>
              <c:strCache>
                <c:ptCount val="1"/>
                <c:pt idx="0">
                  <c:v>Reach</c:v>
                </c:pt>
              </c:strCache>
            </c:strRef>
          </c:cat>
          <c:val>
            <c:numRef>
              <c:f>Sheet1!$B$2</c:f>
              <c:numCache>
                <c:formatCode>0%</c:formatCode>
                <c:ptCount val="1"/>
                <c:pt idx="0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2D-47B0-9444-60E39BA723F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FAST 2</c:v>
                </c:pt>
              </c:strCache>
            </c:strRef>
          </c:tx>
          <c:spPr>
            <a:solidFill>
              <a:srgbClr val="E84A99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Reach</c:v>
                </c:pt>
              </c:strCache>
            </c:strRef>
          </c:cat>
          <c:val>
            <c:numRef>
              <c:f>Sheet1!$C$2</c:f>
              <c:numCache>
                <c:formatCode>0%</c:formatCode>
                <c:ptCount val="1"/>
                <c:pt idx="0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62D-47B0-9444-60E39BA723F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FAST 3</c:v>
                </c:pt>
              </c:strCache>
            </c:strRef>
          </c:tx>
          <c:spPr>
            <a:solidFill>
              <a:srgbClr val="E84A99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Reach</c:v>
                </c:pt>
              </c:strCache>
            </c:strRef>
          </c:cat>
          <c:val>
            <c:numRef>
              <c:f>Sheet1!$D$2</c:f>
              <c:numCache>
                <c:formatCode>0%</c:formatCode>
                <c:ptCount val="1"/>
                <c:pt idx="0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2D-47B0-9444-60E39BA723F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AVOD 1</c:v>
                </c:pt>
              </c:strCache>
            </c:strRef>
          </c:tx>
          <c:spPr>
            <a:solidFill>
              <a:srgbClr val="00BFF2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Reach</c:v>
                </c:pt>
              </c:strCache>
            </c:strRef>
          </c:cat>
          <c:val>
            <c:numRef>
              <c:f>Sheet1!$E$2</c:f>
              <c:numCache>
                <c:formatCode>0%</c:formatCode>
                <c:ptCount val="1"/>
                <c:pt idx="0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62D-47B0-9444-60E39BA723F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AVOD 2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FF2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862D-47B0-9444-60E39BA723F9}"/>
              </c:ext>
            </c:extLst>
          </c:dPt>
          <c:cat>
            <c:strRef>
              <c:f>Sheet1!$A$2</c:f>
              <c:strCache>
                <c:ptCount val="1"/>
                <c:pt idx="0">
                  <c:v>Reach</c:v>
                </c:pt>
              </c:strCache>
            </c:strRef>
          </c:cat>
          <c:val>
            <c:numRef>
              <c:f>Sheet1!$F$2</c:f>
              <c:numCache>
                <c:formatCode>0%</c:formatCode>
                <c:ptCount val="1"/>
                <c:pt idx="0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62D-47B0-9444-60E39BA723F9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AVOD 3</c:v>
                </c:pt>
              </c:strCache>
            </c:strRef>
          </c:tx>
          <c:spPr>
            <a:solidFill>
              <a:srgbClr val="00BFF2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Reach</c:v>
                </c:pt>
              </c:strCache>
            </c:strRef>
          </c:cat>
          <c:val>
            <c:numRef>
              <c:f>Sheet1!$G$2</c:f>
              <c:numCache>
                <c:formatCode>0%</c:formatCode>
                <c:ptCount val="1"/>
                <c:pt idx="0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62D-47B0-9444-60E39BA723F9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AVOD 4</c:v>
                </c:pt>
              </c:strCache>
            </c:strRef>
          </c:tx>
          <c:spPr>
            <a:solidFill>
              <a:srgbClr val="00BFF2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Reach</c:v>
                </c:pt>
              </c:strCache>
            </c:strRef>
          </c:cat>
          <c:val>
            <c:numRef>
              <c:f>Sheet1!$H$2</c:f>
              <c:numCache>
                <c:formatCode>0%</c:formatCode>
                <c:ptCount val="1"/>
                <c:pt idx="0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62D-47B0-9444-60E39BA723F9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AVOD 5</c:v>
                </c:pt>
              </c:strCache>
            </c:strRef>
          </c:tx>
          <c:spPr>
            <a:solidFill>
              <a:srgbClr val="00BFF2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Reach</c:v>
                </c:pt>
              </c:strCache>
            </c:strRef>
          </c:cat>
          <c:val>
            <c:numRef>
              <c:f>Sheet1!$I$2</c:f>
              <c:numCache>
                <c:formatCode>0%</c:formatCode>
                <c:ptCount val="1"/>
                <c:pt idx="0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862D-47B0-9444-60E39BA723F9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AVOD 6</c:v>
                </c:pt>
              </c:strCache>
            </c:strRef>
          </c:tx>
          <c:spPr>
            <a:solidFill>
              <a:srgbClr val="00BFF2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Reach</c:v>
                </c:pt>
              </c:strCache>
            </c:strRef>
          </c:cat>
          <c:val>
            <c:numRef>
              <c:f>Sheet1!$J$2</c:f>
              <c:numCache>
                <c:formatCode>0%</c:formatCode>
                <c:ptCount val="1"/>
                <c:pt idx="0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62D-47B0-9444-60E39BA723F9}"/>
            </c:ext>
          </c:extLst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AVOD 7</c:v>
                </c:pt>
              </c:strCache>
            </c:strRef>
          </c:tx>
          <c:spPr>
            <a:solidFill>
              <a:srgbClr val="00BFF2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Reach</c:v>
                </c:pt>
              </c:strCache>
            </c:strRef>
          </c:cat>
          <c:val>
            <c:numRef>
              <c:f>Sheet1!$K$2</c:f>
              <c:numCache>
                <c:formatCode>0%</c:formatCode>
                <c:ptCount val="1"/>
                <c:pt idx="0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862D-47B0-9444-60E39BA723F9}"/>
            </c:ext>
          </c:extLst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Duplication</c:v>
                </c:pt>
              </c:strCache>
            </c:strRef>
          </c:tx>
          <c:spPr>
            <a:solidFill>
              <a:srgbClr val="4EBEA4"/>
            </a:solidFill>
            <a:ln>
              <a:solidFill>
                <a:schemeClr val="bg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862D-47B0-9444-60E39BA723F9}"/>
              </c:ext>
            </c:extLst>
          </c:dPt>
          <c:cat>
            <c:strRef>
              <c:f>Sheet1!$A$2</c:f>
              <c:strCache>
                <c:ptCount val="1"/>
                <c:pt idx="0">
                  <c:v>Reach</c:v>
                </c:pt>
              </c:strCache>
            </c:strRef>
          </c:cat>
          <c:val>
            <c:numRef>
              <c:f>Sheet1!$L$2</c:f>
              <c:numCache>
                <c:formatCode>0%</c:formatCode>
                <c:ptCount val="1"/>
                <c:pt idx="0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62D-47B0-9444-60E39BA723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100"/>
        <c:axId val="1177862623"/>
        <c:axId val="1177855423"/>
      </c:barChart>
      <c:catAx>
        <c:axId val="117786262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28575" cap="flat" cmpd="sng" algn="ctr">
            <a:solidFill>
              <a:srgbClr val="1F1A6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1" i="0" u="none" strike="noStrike" kern="1200" baseline="0">
                <a:solidFill>
                  <a:srgbClr val="E2E8F1"/>
                </a:solidFill>
                <a:latin typeface="Helvetica" pitchFamily="2" charset="0"/>
                <a:ea typeface="+mn-ea"/>
                <a:cs typeface="+mn-cs"/>
              </a:defRPr>
            </a:pPr>
            <a:endParaRPr lang="en-US"/>
          </a:p>
        </c:txPr>
        <c:crossAx val="1177855423"/>
        <c:crosses val="autoZero"/>
        <c:auto val="1"/>
        <c:lblAlgn val="ctr"/>
        <c:lblOffset val="100"/>
        <c:noMultiLvlLbl val="0"/>
      </c:catAx>
      <c:valAx>
        <c:axId val="1177855423"/>
        <c:scaling>
          <c:orientation val="minMax"/>
          <c:max val="1"/>
        </c:scaling>
        <c:delete val="1"/>
        <c:axPos val="b"/>
        <c:numFmt formatCode="0%" sourceLinked="1"/>
        <c:majorTickMark val="none"/>
        <c:minorTickMark val="none"/>
        <c:tickLblPos val="nextTo"/>
        <c:crossAx val="11778626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60824E-90E4-414E-919D-92B0A3CB2C31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B85B20-1042-440C-AD09-A1C258048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95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15BE2-BB6E-D846-B0CB-BE207E4BB8A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3250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1D5D0-AB2B-0D99-3876-368936F130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A120BF-9094-46E0-8BC5-7C1FAAA6DB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2892E9-4546-E364-FB46-E55A229B4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867C7-C0DD-44A9-A05B-B74ADC111643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D3E3D0-88B5-78CE-6E4B-2AB5B7737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91D016-BF31-6D34-B3E1-AAD08B20A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BC0CA-7148-4C3A-8BE1-D073B7765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010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06443-6353-45C3-8F6E-6FEDFB31A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D49147-E92D-6E4D-34E6-3F21756A53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02880A-DD47-879F-D6EB-D41F81D11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867C7-C0DD-44A9-A05B-B74ADC111643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2878C2-FC0A-691A-E16F-6646C2EDA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622A32-5873-7113-4EBA-3E751E069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BC0CA-7148-4C3A-8BE1-D073B7765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831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10CC85-6EBE-3ED4-E940-9A03153052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8129FA-9A39-CF24-8937-2D4376188B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684C7A-1D39-0766-886C-D617E849D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867C7-C0DD-44A9-A05B-B74ADC111643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E7133E-A057-2790-D44C-206749170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4CEE2-0074-E4C8-46D3-67014AAC8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BC0CA-7148-4C3A-8BE1-D073B7765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903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1C0AF-AA2F-1F87-E500-5F196812A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EB647-D809-68F1-C376-CF61C0719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D7CD4C-53E6-6D05-0787-81E20EFEE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867C7-C0DD-44A9-A05B-B74ADC111643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C09EA3-A8FB-6EFE-1BB6-B6DA02346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AC943-B42D-6AB4-88E0-9B85ED6B4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BC0CA-7148-4C3A-8BE1-D073B7765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85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2E672-3DEC-9D5C-7E99-F3371EACA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28CE9C-83D3-C557-DD73-20DCB053A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98ED1F-AFC9-459A-3ED5-514C474E0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867C7-C0DD-44A9-A05B-B74ADC111643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0848FF-48A0-734C-F169-39F2D39E0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70290A-EA3A-B239-993B-E287BB314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BC0CA-7148-4C3A-8BE1-D073B7765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722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E2232-B5C0-86FE-8D21-E4220F034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951D2-0E1A-FBE1-91CA-37754C913C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E83EA3-B72F-90DF-DAC7-4580C3C273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1D020C-5FB7-C360-6E4A-9E856264A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867C7-C0DD-44A9-A05B-B74ADC111643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9014E6-55F7-9016-EDF5-60C761D4F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9E4171-050D-F4AE-41B2-D0E8B50C9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BC0CA-7148-4C3A-8BE1-D073B7765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433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C5C66-D2E0-4103-D0A9-4B423C1D1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C2F651-67D9-F167-BDE8-4D85AFDE8D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751407-0AB4-7683-54F0-D12322CF0B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735752-E184-746F-AD90-18CF382A4A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89782B-D000-4FB5-820F-C733992C85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86DDA2-D263-941A-9205-846D7AEA7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867C7-C0DD-44A9-A05B-B74ADC111643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39D360-CEFD-1DE5-9A60-FF7A24470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DC59AD-38C5-FDCD-ED22-866DD9A1F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BC0CA-7148-4C3A-8BE1-D073B7765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758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44F19-6FE7-DEB5-1834-0640DE769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F60BE3-EDE8-CCB0-D295-63430CF06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867C7-C0DD-44A9-A05B-B74ADC111643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F7A478-FC7F-79E2-47AA-4E0730B72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E245B3-D683-E90E-7720-138FD99AC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BC0CA-7148-4C3A-8BE1-D073B7765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221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2A3B7C-6BFD-C7C5-8475-06E3747BE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867C7-C0DD-44A9-A05B-B74ADC111643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A175EB-B3B6-DE62-9470-27BB1C460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748BB0-2BC1-EA79-22A1-B73B28DC2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BC0CA-7148-4C3A-8BE1-D073B7765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157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F24D6-28DF-8372-C2E1-6E1FFC224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169CB-489B-C71B-E7FF-A839A5DBD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82AC72-9174-AC74-F804-23E0A00AF2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8AE3B4-D9DF-4ABF-12A5-8A67BBE1C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867C7-C0DD-44A9-A05B-B74ADC111643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490669-B42D-22D6-2F3E-C1AB338DA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26C012-7426-CE38-79DA-E2BB00FD1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BC0CA-7148-4C3A-8BE1-D073B7765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753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EBABE-951D-13EB-7B15-04F7F7564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219B33-0594-6298-AA08-E08894788F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DCC537-41E3-F603-3D03-4E652F1204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238335-C6BE-96ED-888C-4DCF4F069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867C7-C0DD-44A9-A05B-B74ADC111643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F978C6-8D3F-E115-FEBB-126B35CA1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A06FDA-C9B8-6CCB-C449-1DCA2C4CC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BC0CA-7148-4C3A-8BE1-D073B7765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93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DE0110-4949-AFEB-4ECE-6C0B974A5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438565-310A-D127-B416-39146838C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183E23-36C4-8A61-8F63-77F16ECC42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5867C7-C0DD-44A9-A05B-B74ADC111643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536691-20E8-205D-BA8B-F19D74CC54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C30D8F-FCC3-596C-42CA-E81C148AF2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CBC0CA-7148-4C3A-8BE1-D073B7765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845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comcastadvertising.com/insights/research-reports/" TargetMode="External"/><Relationship Id="rId3" Type="http://schemas.openxmlformats.org/officeDocument/2006/relationships/chart" Target="../charts/chart1.xml"/><Relationship Id="rId7" Type="http://schemas.openxmlformats.org/officeDocument/2006/relationships/hyperlink" Target="https://thevab.com/insigh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EA8B31-84DB-E307-8586-E5F3C6860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D4804F0-930A-5658-F41F-42569A5B567F}"/>
              </a:ext>
            </a:extLst>
          </p:cNvPr>
          <p:cNvSpPr/>
          <p:nvPr/>
        </p:nvSpPr>
        <p:spPr>
          <a:xfrm>
            <a:off x="0" y="1685013"/>
            <a:ext cx="12192000" cy="4207575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4D2916F1-5BE1-9361-EC12-A308B3E31577}"/>
              </a:ext>
            </a:extLst>
          </p:cNvPr>
          <p:cNvGraphicFramePr/>
          <p:nvPr/>
        </p:nvGraphicFramePr>
        <p:xfrm>
          <a:off x="87644" y="2501593"/>
          <a:ext cx="11767185" cy="2052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59842E91-BDAB-3C30-20DE-C3ED63A71A60}"/>
              </a:ext>
            </a:extLst>
          </p:cNvPr>
          <p:cNvSpPr/>
          <p:nvPr/>
        </p:nvSpPr>
        <p:spPr>
          <a:xfrm>
            <a:off x="308908" y="480824"/>
            <a:ext cx="995904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A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d-supported streaming creates opportunities for marketers to reach audiences across AVOD and FAST platforms</a:t>
            </a:r>
            <a:endParaRPr kumimoji="0" lang="en-US" sz="2600" b="1" i="0" u="none" strike="noStrike" kern="1200" cap="none" spc="0" normalizeH="0" baseline="0" noProof="0">
              <a:ln>
                <a:solidFill>
                  <a:srgbClr val="1B1464"/>
                </a:solidFill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4AFB3D6-9096-4C68-0A99-00E2B16273FE}"/>
              </a:ext>
            </a:extLst>
          </p:cNvPr>
          <p:cNvSpPr txBox="1"/>
          <p:nvPr/>
        </p:nvSpPr>
        <p:spPr>
          <a:xfrm>
            <a:off x="483207" y="5921955"/>
            <a:ext cx="117190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Comcast Advertising,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Multiscreen TV Advertising Report – 2H 2024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. Comcast Aggregated Viewership data combined with Ad Exposure data from TV + Streaming campaigns (2H’24). Note: example shown is for a Streaming campaign delivered in the second half of 2024. Each value above represents unique reach of a FAST or AVOD platform. 30% duplication across streaming platforms.</a:t>
            </a:r>
            <a:endParaRPr kumimoji="0" lang="en-US" sz="8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F2236E6-D06B-1E88-2AF7-1D5B9DC7927A}"/>
              </a:ext>
            </a:extLst>
          </p:cNvPr>
          <p:cNvSpPr txBox="1"/>
          <p:nvPr/>
        </p:nvSpPr>
        <p:spPr>
          <a:xfrm>
            <a:off x="1" y="171324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Share of Campaign Reach by Streaming Platform*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Campaign Example from 2H 2024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3" name="Right Brace 12">
            <a:extLst>
              <a:ext uri="{FF2B5EF4-FFF2-40B4-BE49-F238E27FC236}">
                <a16:creationId xmlns:a16="http://schemas.microsoft.com/office/drawing/2014/main" id="{9A404B66-0BE0-990F-8F04-B35AA5C209D8}"/>
              </a:ext>
            </a:extLst>
          </p:cNvPr>
          <p:cNvSpPr/>
          <p:nvPr/>
        </p:nvSpPr>
        <p:spPr>
          <a:xfrm rot="5400000">
            <a:off x="1146082" y="3537861"/>
            <a:ext cx="472623" cy="1883411"/>
          </a:xfrm>
          <a:prstGeom prst="rightBrace">
            <a:avLst>
              <a:gd name="adj1" fmla="val 9406"/>
              <a:gd name="adj2" fmla="val 50000"/>
            </a:avLst>
          </a:prstGeom>
          <a:ln w="28575">
            <a:solidFill>
              <a:srgbClr val="E84A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4D8C2C9-FA90-19EF-5769-66B0B8B51FB0}"/>
              </a:ext>
            </a:extLst>
          </p:cNvPr>
          <p:cNvSpPr txBox="1"/>
          <p:nvPr/>
        </p:nvSpPr>
        <p:spPr>
          <a:xfrm>
            <a:off x="440688" y="4715878"/>
            <a:ext cx="1883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E84A99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FAST</a:t>
            </a:r>
          </a:p>
        </p:txBody>
      </p:sp>
      <p:sp>
        <p:nvSpPr>
          <p:cNvPr id="15" name="Right Brace 14">
            <a:extLst>
              <a:ext uri="{FF2B5EF4-FFF2-40B4-BE49-F238E27FC236}">
                <a16:creationId xmlns:a16="http://schemas.microsoft.com/office/drawing/2014/main" id="{7BC20CBF-3E5C-B297-FDF4-EB0C2660E8E8}"/>
              </a:ext>
            </a:extLst>
          </p:cNvPr>
          <p:cNvSpPr/>
          <p:nvPr/>
        </p:nvSpPr>
        <p:spPr>
          <a:xfrm rot="5400000">
            <a:off x="5175799" y="1479198"/>
            <a:ext cx="472623" cy="6000737"/>
          </a:xfrm>
          <a:prstGeom prst="rightBrace">
            <a:avLst>
              <a:gd name="adj1" fmla="val 9406"/>
              <a:gd name="adj2" fmla="val 50000"/>
            </a:avLst>
          </a:prstGeom>
          <a:ln w="28575">
            <a:solidFill>
              <a:srgbClr val="00BFF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D6532EF-78A5-A97E-6EC1-575DEBBEF316}"/>
              </a:ext>
            </a:extLst>
          </p:cNvPr>
          <p:cNvSpPr txBox="1"/>
          <p:nvPr/>
        </p:nvSpPr>
        <p:spPr>
          <a:xfrm>
            <a:off x="4471033" y="4715878"/>
            <a:ext cx="1883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AVOD</a:t>
            </a:r>
          </a:p>
        </p:txBody>
      </p:sp>
      <p:sp>
        <p:nvSpPr>
          <p:cNvPr id="17" name="Right Brace 16">
            <a:extLst>
              <a:ext uri="{FF2B5EF4-FFF2-40B4-BE49-F238E27FC236}">
                <a16:creationId xmlns:a16="http://schemas.microsoft.com/office/drawing/2014/main" id="{631156D2-A289-B9D9-C896-63DF684B0784}"/>
              </a:ext>
            </a:extLst>
          </p:cNvPr>
          <p:cNvSpPr/>
          <p:nvPr/>
        </p:nvSpPr>
        <p:spPr>
          <a:xfrm rot="5400000">
            <a:off x="9929567" y="2790617"/>
            <a:ext cx="472623" cy="3377899"/>
          </a:xfrm>
          <a:prstGeom prst="rightBrace">
            <a:avLst>
              <a:gd name="adj1" fmla="val 9406"/>
              <a:gd name="adj2" fmla="val 50000"/>
            </a:avLst>
          </a:prstGeom>
          <a:ln w="28575">
            <a:solidFill>
              <a:srgbClr val="BFBFB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30D2317-97C1-C765-F246-9617D27CA031}"/>
              </a:ext>
            </a:extLst>
          </p:cNvPr>
          <p:cNvSpPr txBox="1"/>
          <p:nvPr/>
        </p:nvSpPr>
        <p:spPr>
          <a:xfrm>
            <a:off x="9224172" y="4715878"/>
            <a:ext cx="1883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BFBFBF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Duplication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1B89046-39E1-6D0F-7C33-8CD53719E776}"/>
              </a:ext>
            </a:extLst>
          </p:cNvPr>
          <p:cNvSpPr txBox="1"/>
          <p:nvPr/>
        </p:nvSpPr>
        <p:spPr>
          <a:xfrm>
            <a:off x="663931" y="2469843"/>
            <a:ext cx="650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E84A99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9%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6059C11-2783-635A-6D4C-28A6FBC1407A}"/>
              </a:ext>
            </a:extLst>
          </p:cNvPr>
          <p:cNvSpPr txBox="1"/>
          <p:nvPr/>
        </p:nvSpPr>
        <p:spPr>
          <a:xfrm>
            <a:off x="1583120" y="2469843"/>
            <a:ext cx="563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E84A99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7%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FA8DDED-24BF-06E5-67FC-130206FAA058}"/>
              </a:ext>
            </a:extLst>
          </p:cNvPr>
          <p:cNvSpPr txBox="1"/>
          <p:nvPr/>
        </p:nvSpPr>
        <p:spPr>
          <a:xfrm>
            <a:off x="2019299" y="2469843"/>
            <a:ext cx="563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E84A99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1%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E82FD52-B7EE-4E30-396F-7C7885555961}"/>
              </a:ext>
            </a:extLst>
          </p:cNvPr>
          <p:cNvSpPr txBox="1"/>
          <p:nvPr/>
        </p:nvSpPr>
        <p:spPr>
          <a:xfrm>
            <a:off x="8412479" y="2469843"/>
            <a:ext cx="3442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BFBFBF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30%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3D2CC3B-6A8A-8F33-7C80-C8B3134B6AD7}"/>
              </a:ext>
            </a:extLst>
          </p:cNvPr>
          <p:cNvSpPr txBox="1"/>
          <p:nvPr/>
        </p:nvSpPr>
        <p:spPr>
          <a:xfrm>
            <a:off x="4766323" y="2469843"/>
            <a:ext cx="1482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13%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B6D8B5D-BA18-73B5-DA96-F16208475502}"/>
              </a:ext>
            </a:extLst>
          </p:cNvPr>
          <p:cNvSpPr txBox="1"/>
          <p:nvPr/>
        </p:nvSpPr>
        <p:spPr>
          <a:xfrm>
            <a:off x="6286491" y="2469843"/>
            <a:ext cx="1341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12%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C4BAEAB-6563-BF13-25E9-E2F3E9BFCBE5}"/>
              </a:ext>
            </a:extLst>
          </p:cNvPr>
          <p:cNvSpPr txBox="1"/>
          <p:nvPr/>
        </p:nvSpPr>
        <p:spPr>
          <a:xfrm>
            <a:off x="7665712" y="2469843"/>
            <a:ext cx="650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2%</a:t>
            </a:r>
          </a:p>
        </p:txBody>
      </p:sp>
      <p:sp>
        <p:nvSpPr>
          <p:cNvPr id="27" name="Left Brace 26">
            <a:extLst>
              <a:ext uri="{FF2B5EF4-FFF2-40B4-BE49-F238E27FC236}">
                <a16:creationId xmlns:a16="http://schemas.microsoft.com/office/drawing/2014/main" id="{1A62D1ED-B506-CC66-EF00-858FBA4968B5}"/>
              </a:ext>
            </a:extLst>
          </p:cNvPr>
          <p:cNvSpPr/>
          <p:nvPr/>
        </p:nvSpPr>
        <p:spPr>
          <a:xfrm rot="5400000">
            <a:off x="7887872" y="2514515"/>
            <a:ext cx="158608" cy="650539"/>
          </a:xfrm>
          <a:prstGeom prst="leftBrace">
            <a:avLst/>
          </a:prstGeom>
          <a:ln>
            <a:solidFill>
              <a:srgbClr val="00BFF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5CE9C46-AAA8-AF34-05BB-89DC0CA298C4}"/>
              </a:ext>
            </a:extLst>
          </p:cNvPr>
          <p:cNvSpPr txBox="1"/>
          <p:nvPr/>
        </p:nvSpPr>
        <p:spPr>
          <a:xfrm>
            <a:off x="8136255" y="2469843"/>
            <a:ext cx="563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1%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8FB59A9-B561-8AFB-CC71-E2CC37E79422}"/>
              </a:ext>
            </a:extLst>
          </p:cNvPr>
          <p:cNvSpPr txBox="1"/>
          <p:nvPr/>
        </p:nvSpPr>
        <p:spPr>
          <a:xfrm>
            <a:off x="2505074" y="2469843"/>
            <a:ext cx="2409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21%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3F1BA0B7-2CA2-024D-78EC-710C6431BFAB}"/>
              </a:ext>
            </a:extLst>
          </p:cNvPr>
          <p:cNvSpPr/>
          <p:nvPr/>
        </p:nvSpPr>
        <p:spPr>
          <a:xfrm>
            <a:off x="3494697" y="5223161"/>
            <a:ext cx="5334978" cy="58477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B704A67-E34D-BA25-832D-3ED9C8E718CD}"/>
              </a:ext>
            </a:extLst>
          </p:cNvPr>
          <p:cNvSpPr txBox="1"/>
          <p:nvPr/>
        </p:nvSpPr>
        <p:spPr>
          <a:xfrm>
            <a:off x="3494698" y="5215659"/>
            <a:ext cx="12478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70%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05F60F2-A32E-F6E7-2798-584467892310}"/>
              </a:ext>
            </a:extLst>
          </p:cNvPr>
          <p:cNvSpPr txBox="1"/>
          <p:nvPr/>
        </p:nvSpPr>
        <p:spPr>
          <a:xfrm>
            <a:off x="4553934" y="5323381"/>
            <a:ext cx="42757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of reach is unique across platforms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8CB635-FFF9-0CD7-7863-59C644A9646E}"/>
              </a:ext>
            </a:extLst>
          </p:cNvPr>
          <p:cNvSpPr txBox="1"/>
          <p:nvPr/>
        </p:nvSpPr>
        <p:spPr>
          <a:xfrm>
            <a:off x="-1" y="5662032"/>
            <a:ext cx="925419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*Represents multiple platforms across FAST (3) and AVOD (7)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9E00328-5F9D-3263-6168-F3EA2B9B7BC0}"/>
              </a:ext>
            </a:extLst>
          </p:cNvPr>
          <p:cNvSpPr/>
          <p:nvPr/>
        </p:nvSpPr>
        <p:spPr>
          <a:xfrm>
            <a:off x="-3" y="0"/>
            <a:ext cx="2505078" cy="27699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Streaming Reach: AVOD &amp; FAST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F917767-DA09-F3CC-91EC-461F13144DE2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D2FA0C2-50BD-95E0-AF51-E9818DC3794A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streaming insights</a:t>
            </a:r>
          </a:p>
        </p:txBody>
      </p:sp>
      <p:pic>
        <p:nvPicPr>
          <p:cNvPr id="19" name="Picture 2">
            <a:hlinkClick r:id="rId4"/>
            <a:extLst>
              <a:ext uri="{FF2B5EF4-FFF2-40B4-BE49-F238E27FC236}">
                <a16:creationId xmlns:a16="http://schemas.microsoft.com/office/drawing/2014/main" id="{2805091E-F3F1-0BB4-C0B9-636C53D4B86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DC373AD9-7448-8D59-B6AA-B86507077139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ED454FB9-F0CA-BDA6-5CEF-BE05EC118B84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6" name="TextBox 35">
            <a:hlinkClick r:id="rId8"/>
            <a:extLst>
              <a:ext uri="{FF2B5EF4-FFF2-40B4-BE49-F238E27FC236}">
                <a16:creationId xmlns:a16="http://schemas.microsoft.com/office/drawing/2014/main" id="{71A6EA0A-3FF4-1F74-F0E5-FAE7B1F86F19}"/>
              </a:ext>
            </a:extLst>
          </p:cNvPr>
          <p:cNvSpPr txBox="1">
            <a:spLocks/>
          </p:cNvSpPr>
          <p:nvPr/>
        </p:nvSpPr>
        <p:spPr>
          <a:xfrm>
            <a:off x="-3" y="625944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Comcast Advertising</a:t>
            </a:r>
          </a:p>
        </p:txBody>
      </p:sp>
    </p:spTree>
    <p:extLst>
      <p:ext uri="{BB962C8B-B14F-4D97-AF65-F5344CB8AC3E}">
        <p14:creationId xmlns:p14="http://schemas.microsoft.com/office/powerpoint/2010/main" val="2476837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27F8014-6829-4223-B205-D39FD8EF3D48}"/>
</file>

<file path=customXml/itemProps2.xml><?xml version="1.0" encoding="utf-8"?>
<ds:datastoreItem xmlns:ds="http://schemas.openxmlformats.org/officeDocument/2006/customXml" ds:itemID="{4B65740D-F6B2-4D0A-9B34-819D5616E84A}"/>
</file>

<file path=customXml/itemProps3.xml><?xml version="1.0" encoding="utf-8"?>
<ds:datastoreItem xmlns:ds="http://schemas.openxmlformats.org/officeDocument/2006/customXml" ds:itemID="{B032EA26-3D29-4C99-A713-7B4F83F9AF8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</Words>
  <Application>Microsoft Office PowerPoint</Application>
  <PresentationFormat>Widescreen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2025-06-11T19:10:07Z</dcterms:created>
  <dcterms:modified xsi:type="dcterms:W3CDTF">2025-06-11T19:10:11Z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