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1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5E102F-36AA-470C-B5BC-A3FAC70EA2ED}" v="1" dt="2025-12-10T20:12:00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2-10T20:12:00.752" v="0"/>
      <pc:docMkLst>
        <pc:docMk/>
      </pc:docMkLst>
      <pc:sldChg chg="add">
        <pc:chgData name="Dylan Breger" userId="9b3da09f-10fe-42ec-9aa5-9fa2a3e9cc20" providerId="ADAL" clId="{D81AFA50-692E-4678-A384-3793507736DC}" dt="2025-12-10T20:12:00.752" v="0"/>
        <pc:sldMkLst>
          <pc:docMk/>
          <pc:sldMk cId="3756543768" sldId="214747431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F36D1-5E69-0549-F24F-25991EBC10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783A76-1817-C5B2-2288-9F22B1536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DBC9E-E345-597F-52EA-0AC3F4E0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DCF37-8536-AB17-822D-2D0F1E831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3396C-B863-62A6-7515-56493B8B9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9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61D95-AEA0-6464-303D-05144D41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D755F8-41AE-6D9F-E512-9212585E3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654CC-D382-56AF-98E1-192C18A0A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447AB-FA8D-8A0A-BF5E-325BBFF58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71798-CFC1-88ED-BEDE-F9798DA3C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88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7ABABA-E6C4-1519-AEE9-ED20C729FA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677321-17F1-8D01-347F-B838A6FA44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D50EC-2751-FBDA-8E5B-BA1079F8F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7D11D-913F-A415-2463-969A764FF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D0695-60AE-4FF5-4CFB-6C815BEE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3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52F53-2897-DEDF-634D-D8A11913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5BB25-55A5-8B3B-23A3-697553263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5C59E-1ECF-CC36-3C60-B653C232C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ED59F-D4AE-E5A1-FBDF-54D3302B3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13698-41E6-15C4-74D6-7040A1B2E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759A-C34B-C8F6-E78F-5DA5D6BEF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50F08-972C-5288-C107-A0A629B01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3E64A-0691-5117-F079-C9296601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1FDD-2D01-D7D4-4B49-1DD82B219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A9A35-02E3-C759-DFB4-E85DFC14D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25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C8E32-4896-3638-0D4B-306F28609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3538F-8963-801C-6865-0B9861F68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E08942-C616-3FC1-248F-FE44D4CCE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86452-89BC-716C-8054-60E780EE3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F0110-E8B4-8DE6-39D6-7BC3AD0E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E052F-C7D9-4D28-E5EB-446AFCA6C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63134-984D-DF76-6565-FFE707336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7CECD-1BB2-82E1-6BC6-73D3C61C9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FB7A3-1774-6D51-7C96-3F2C6CA35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ABECC-5BD7-3D42-F603-0B55DABAA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F78E1C-2261-4050-25DC-DF9D78F1A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4B28D3-A6CC-5CA2-1147-0CFF27CA5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A38122-63F0-D0BF-D287-64CA33BA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AF39FD-1391-0701-9C2B-9EA0AE12F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5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E57EA-734B-FEF1-9FBE-A04BFDDCB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3FF79F-C6E1-6968-A584-7199ADAB9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F63019-FFAF-2367-A21A-3F932C05F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49E01F-1D9F-A8E1-AC90-8DEA89A1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24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6ECE2B-C478-D272-9098-1A0CB2A58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4F21C5-DD79-6F36-568A-6AE865180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1ECE8D-384D-52D0-5D3E-2B496DD93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50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FE733-E809-FDC4-7BD2-A15CE7C98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B617D-089E-29F6-0A4D-F942E1CB2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BF561F-62A2-D07D-B2C8-910217B10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1AB5CD-9531-4CD8-0C47-C9293637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3E70B7-6628-7F0A-CC2A-98BC8A32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276B9-4B9A-39AA-0B7D-FE32D176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1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FA69F-F9EE-882C-8ABE-DCA68C9F7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BB7C4E-83CF-9764-7C3B-8E9E6113AB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437DF5-D6E8-4F43-8054-DF769AE0B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D9DFF1-5DCF-7290-944B-03A85F16D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D478C-CE99-55D3-2EB7-A2704840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A029E5-4F2D-32BC-F276-593857A97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4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A23CD7-45D1-FA0D-1C41-2A469E70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816EF0-0251-7533-A452-48FB6201B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7F7DA-6852-F83F-7F39-1D595A831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267DDE-2E5C-4A06-BA98-B467F363F7B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398D9-BB34-6FE1-A6EA-B928176353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22E20-489C-8FB3-A7F9-FE37F12F25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512E22-C3FE-4C36-9489-6263C9103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9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www.universalads.com/reports/beyond-the-scroll-how-tv-drives-performance-for-emerging-bran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588CE-6058-E3B8-DB7D-799576702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951696-4648-3541-5262-94D5694E002F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087BE0-04A3-A449-02E9-D456BDA7396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FAC81C5-6981-63C9-6261-814EF16F4F6A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863B5A-8321-7993-FF3B-236AAC10C3D3}"/>
              </a:ext>
            </a:extLst>
          </p:cNvPr>
          <p:cNvSpPr txBox="1"/>
          <p:nvPr/>
        </p:nvSpPr>
        <p:spPr>
          <a:xfrm>
            <a:off x="483207" y="603980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Universal Ads,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Beyond the Scroll: How TV drives performance for emerging brands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November 2025.</a:t>
            </a: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2D489C-4BF8-39F6-E8D9-EBB4E47F32B8}"/>
              </a:ext>
            </a:extLst>
          </p:cNvPr>
          <p:cNvSpPr/>
          <p:nvPr/>
        </p:nvSpPr>
        <p:spPr>
          <a:xfrm>
            <a:off x="0" y="0"/>
            <a:ext cx="3401680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Purchase Journey Impact: TV &amp; Social Media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69528B-262D-31A4-563B-C841833320D6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TV drives upper, mid and lower funnel results when added to social media strategies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509A1480-8A5A-6E43-2264-F7981F04821D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Universal Ads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C14794-D355-9CC6-D11B-84D3A64913DE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DE5C6E-D241-D880-B7E2-1771FD066111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4" name="Picture 2">
            <a:hlinkClick r:id="rId5"/>
            <a:extLst>
              <a:ext uri="{FF2B5EF4-FFF2-40B4-BE49-F238E27FC236}">
                <a16:creationId xmlns:a16="http://schemas.microsoft.com/office/drawing/2014/main" id="{B9DFF7EC-D053-716C-56CC-BE89FDE04A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43B265DA-3AE7-0EF9-8FAD-D265B77BA6EE}"/>
              </a:ext>
            </a:extLst>
          </p:cNvPr>
          <p:cNvSpPr txBox="1"/>
          <p:nvPr/>
        </p:nvSpPr>
        <p:spPr>
          <a:xfrm>
            <a:off x="1959236" y="1908653"/>
            <a:ext cx="82735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Impact on the purchase journey when TV is added to social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 media</a:t>
            </a:r>
            <a:endParaRPr kumimoji="0" lang="en-US" sz="1600" b="1" i="0" u="sng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Open Sans" panose="020B0606030504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1505164-D02B-C1E5-D56B-55EFB768CE70}"/>
              </a:ext>
            </a:extLst>
          </p:cNvPr>
          <p:cNvSpPr/>
          <p:nvPr/>
        </p:nvSpPr>
        <p:spPr>
          <a:xfrm>
            <a:off x="241787" y="2390775"/>
            <a:ext cx="3858545" cy="341189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6B9B615-2C29-D24A-8963-07B88D6A5546}"/>
              </a:ext>
            </a:extLst>
          </p:cNvPr>
          <p:cNvSpPr/>
          <p:nvPr/>
        </p:nvSpPr>
        <p:spPr>
          <a:xfrm>
            <a:off x="4166728" y="2390775"/>
            <a:ext cx="3858545" cy="341189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4C21AD4-2CA3-2006-8DD7-9737BF7B852B}"/>
              </a:ext>
            </a:extLst>
          </p:cNvPr>
          <p:cNvSpPr/>
          <p:nvPr/>
        </p:nvSpPr>
        <p:spPr>
          <a:xfrm>
            <a:off x="8091669" y="2390775"/>
            <a:ext cx="3858545" cy="341189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C4F7AE-9F09-8C93-4D76-2AD357F02D08}"/>
              </a:ext>
            </a:extLst>
          </p:cNvPr>
          <p:cNvSpPr txBox="1"/>
          <p:nvPr/>
        </p:nvSpPr>
        <p:spPr>
          <a:xfrm>
            <a:off x="897758" y="2868853"/>
            <a:ext cx="25039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2.8X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DCED063-75DF-942B-D56C-8EA9F672DC7F}"/>
              </a:ext>
            </a:extLst>
          </p:cNvPr>
          <p:cNvSpPr txBox="1"/>
          <p:nvPr/>
        </p:nvSpPr>
        <p:spPr>
          <a:xfrm>
            <a:off x="4846971" y="2868853"/>
            <a:ext cx="25039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2.1X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BF41696-E9B2-82D9-9203-5A1F105B1B28}"/>
              </a:ext>
            </a:extLst>
          </p:cNvPr>
          <p:cNvSpPr txBox="1"/>
          <p:nvPr/>
        </p:nvSpPr>
        <p:spPr>
          <a:xfrm>
            <a:off x="8506069" y="2868853"/>
            <a:ext cx="30297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+24%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426CE34-2BB4-E5F7-9834-64648E0AE90C}"/>
              </a:ext>
            </a:extLst>
          </p:cNvPr>
          <p:cNvSpPr txBox="1"/>
          <p:nvPr/>
        </p:nvSpPr>
        <p:spPr>
          <a:xfrm>
            <a:off x="554959" y="4338231"/>
            <a:ext cx="3241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More likely to remember your brand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F949070-0BC4-B61D-9990-352E10D882D8}"/>
              </a:ext>
            </a:extLst>
          </p:cNvPr>
          <p:cNvSpPr txBox="1"/>
          <p:nvPr/>
        </p:nvSpPr>
        <p:spPr>
          <a:xfrm>
            <a:off x="4475466" y="4338231"/>
            <a:ext cx="3241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More likely to visit your brand website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62214E-F7E7-681A-6EEE-B0E338465398}"/>
              </a:ext>
            </a:extLst>
          </p:cNvPr>
          <p:cNvSpPr txBox="1"/>
          <p:nvPr/>
        </p:nvSpPr>
        <p:spPr>
          <a:xfrm>
            <a:off x="8400407" y="4338231"/>
            <a:ext cx="3241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Lift in purchase intent</a:t>
            </a:r>
          </a:p>
        </p:txBody>
      </p:sp>
    </p:spTree>
    <p:extLst>
      <p:ext uri="{BB962C8B-B14F-4D97-AF65-F5344CB8AC3E}">
        <p14:creationId xmlns:p14="http://schemas.microsoft.com/office/powerpoint/2010/main" val="375654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2EA2A78-0E7B-4F43-A25B-C31581F7F53E}"/>
</file>

<file path=customXml/itemProps2.xml><?xml version="1.0" encoding="utf-8"?>
<ds:datastoreItem xmlns:ds="http://schemas.openxmlformats.org/officeDocument/2006/customXml" ds:itemID="{CE6E5E1D-D00C-4F3B-8566-7DD1EEC4734F}"/>
</file>

<file path=customXml/itemProps3.xml><?xml version="1.0" encoding="utf-8"?>
<ds:datastoreItem xmlns:ds="http://schemas.openxmlformats.org/officeDocument/2006/customXml" ds:itemID="{E58BCFFB-D0B6-44E6-B109-C4DDFD6E5F4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2025-12-10T20:11:39Z</dcterms:created>
  <dcterms:modified xsi:type="dcterms:W3CDTF">2025-12-10T20:12:09Z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