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02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DFA276-F9CE-49D0-91F7-5B1749026017}" v="1" dt="2025-03-31T20:52:20.9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1DDFA276-F9CE-49D0-91F7-5B1749026017}"/>
    <pc:docChg chg="addSld modSld">
      <pc:chgData name="Dylan Breger" userId="9b3da09f-10fe-42ec-9aa5-9fa2a3e9cc20" providerId="ADAL" clId="{1DDFA276-F9CE-49D0-91F7-5B1749026017}" dt="2025-03-31T20:52:20.977" v="0"/>
      <pc:docMkLst>
        <pc:docMk/>
      </pc:docMkLst>
      <pc:sldChg chg="add">
        <pc:chgData name="Dylan Breger" userId="9b3da09f-10fe-42ec-9aa5-9fa2a3e9cc20" providerId="ADAL" clId="{1DDFA276-F9CE-49D0-91F7-5B1749026017}" dt="2025-03-31T20:52:20.977" v="0"/>
        <pc:sldMkLst>
          <pc:docMk/>
          <pc:sldMk cId="920361230" sldId="214747402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273051447861371E-2"/>
          <c:y val="0"/>
          <c:w val="0.9634538971042772"/>
          <c:h val="0.853616619399057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November '22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4C9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F9-4263-9976-CF0D9B99E78D}"/>
              </c:ext>
            </c:extLst>
          </c:dPt>
          <c:dPt>
            <c:idx val="1"/>
            <c:invertIfNegative val="0"/>
            <c:bubble3D val="0"/>
            <c:spPr>
              <a:solidFill>
                <a:srgbClr val="9BEA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F9-4263-9976-CF0D9B99E78D}"/>
              </c:ext>
            </c:extLst>
          </c:dPt>
          <c:dPt>
            <c:idx val="2"/>
            <c:invertIfNegative val="0"/>
            <c:bubble3D val="0"/>
            <c:spPr>
              <a:solidFill>
                <a:srgbClr val="F7A7C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F9-4263-9976-CF0D9B99E78D}"/>
              </c:ext>
            </c:extLst>
          </c:dPt>
          <c:dPt>
            <c:idx val="3"/>
            <c:invertIfNegative val="0"/>
            <c:bubble3D val="0"/>
            <c:spPr>
              <a:solidFill>
                <a:srgbClr val="B3E3D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F9-4263-9976-CF0D9B99E78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A18+</c:v>
                </c:pt>
                <c:pt idx="1">
                  <c:v>A18-34</c:v>
                </c:pt>
                <c:pt idx="2">
                  <c:v>A35-49</c:v>
                </c:pt>
                <c:pt idx="3">
                  <c:v>A50+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0.74170000000000003</c:v>
                </c:pt>
                <c:pt idx="1">
                  <c:v>0.79339999999999999</c:v>
                </c:pt>
                <c:pt idx="2">
                  <c:v>0.76819999999999999</c:v>
                </c:pt>
                <c:pt idx="3">
                  <c:v>0.68100000000000005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F9-4263-9976-CF0D9B99E78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November '24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B146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90F9-4263-9976-CF0D9B99E78D}"/>
              </c:ext>
            </c:extLst>
          </c:dPt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90F9-4263-9976-CF0D9B99E78D}"/>
              </c:ext>
            </c:extLst>
          </c:dPt>
          <c:dPt>
            <c:idx val="2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90F9-4263-9976-CF0D9B99E78D}"/>
              </c:ext>
            </c:extLst>
          </c:dPt>
          <c:dPt>
            <c:idx val="3"/>
            <c:invertIfNegative val="0"/>
            <c:bubble3D val="0"/>
            <c:spPr>
              <a:solidFill>
                <a:srgbClr val="4EBEA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90F9-4263-9976-CF0D9B99E78D}"/>
              </c:ext>
            </c:extLst>
          </c:dPt>
          <c:dLbls>
            <c:spPr>
              <a:solidFill>
                <a:schemeClr val="bg1"/>
              </a:solidFill>
              <a:ln>
                <a:solidFill>
                  <a:srgbClr val="1B1464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8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A18+</c:v>
                </c:pt>
                <c:pt idx="1">
                  <c:v>A18-34</c:v>
                </c:pt>
                <c:pt idx="2">
                  <c:v>A35-49</c:v>
                </c:pt>
                <c:pt idx="3">
                  <c:v>A50+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0.7641</c:v>
                </c:pt>
                <c:pt idx="1">
                  <c:v>0.78649999999999998</c:v>
                </c:pt>
                <c:pt idx="2">
                  <c:v>0.78559999999999997</c:v>
                </c:pt>
                <c:pt idx="3">
                  <c:v>0.73280000000000001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90F9-4263-9976-CF0D9B99E7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0594176"/>
        <c:axId val="270590432"/>
      </c:barChart>
      <c:catAx>
        <c:axId val="27059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206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270590432"/>
        <c:crosses val="autoZero"/>
        <c:auto val="1"/>
        <c:lblAlgn val="ctr"/>
        <c:lblOffset val="100"/>
        <c:noMultiLvlLbl val="0"/>
      </c:catAx>
      <c:valAx>
        <c:axId val="270590432"/>
        <c:scaling>
          <c:orientation val="minMax"/>
          <c:max val="1"/>
          <c:min val="0.5"/>
        </c:scaling>
        <c:delete val="1"/>
        <c:axPos val="l"/>
        <c:numFmt formatCode="0%" sourceLinked="1"/>
        <c:majorTickMark val="out"/>
        <c:minorTickMark val="none"/>
        <c:tickLblPos val="nextTo"/>
        <c:crossAx val="270594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273051447861371E-2"/>
          <c:y val="9.6433816992285981E-2"/>
          <c:w val="0.9634538971042772"/>
          <c:h val="0.755945306756419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November '22</c:v>
                </c:pt>
              </c:strCache>
            </c:strRef>
          </c:tx>
          <c:spPr>
            <a:solidFill>
              <a:srgbClr val="DDDDDD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DDDDD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B09-46DF-8FF3-367D96A2EC1C}"/>
              </c:ext>
            </c:extLst>
          </c:dPt>
          <c:dPt>
            <c:idx val="1"/>
            <c:invertIfNegative val="0"/>
            <c:bubble3D val="0"/>
            <c:spPr>
              <a:solidFill>
                <a:srgbClr val="DDDDD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B09-46DF-8FF3-367D96A2EC1C}"/>
              </c:ext>
            </c:extLst>
          </c:dPt>
          <c:dPt>
            <c:idx val="2"/>
            <c:invertIfNegative val="0"/>
            <c:bubble3D val="0"/>
            <c:spPr>
              <a:solidFill>
                <a:srgbClr val="DDDDD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B09-46DF-8FF3-367D96A2EC1C}"/>
              </c:ext>
            </c:extLst>
          </c:dPt>
          <c:dPt>
            <c:idx val="3"/>
            <c:invertIfNegative val="0"/>
            <c:bubble3D val="0"/>
            <c:spPr>
              <a:solidFill>
                <a:srgbClr val="DDDDD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B09-46DF-8FF3-367D96A2EC1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3">
                  <c:v>A50+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8-8B09-46DF-8FF3-367D96A2EC1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November '24</c:v>
                </c:pt>
              </c:strCache>
            </c:strRef>
          </c:tx>
          <c:spPr>
            <a:solidFill>
              <a:srgbClr val="7F7F7F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3">
                  <c:v>A50+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9-8B09-46DF-8FF3-367D96A2EC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0594176"/>
        <c:axId val="270590432"/>
      </c:barChart>
      <c:catAx>
        <c:axId val="2705941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70590432"/>
        <c:crosses val="autoZero"/>
        <c:auto val="1"/>
        <c:lblAlgn val="ctr"/>
        <c:lblOffset val="100"/>
        <c:noMultiLvlLbl val="0"/>
      </c:catAx>
      <c:valAx>
        <c:axId val="2705904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70594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E3B8C-E8CF-8E01-8508-E167A306D6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730138-927E-2C14-E887-7E8852CAEC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A7CE6-614C-F45C-576F-1A2E0C807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6E7A-0300-4082-9999-7E5D828AD5DB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FFED6B-E11A-AC6F-A28D-7C3DFC690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ACBFAF-F432-055D-DF23-716212003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A331-4030-43B8-B1BA-1AD1CD473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408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4679A-BB59-83C0-C8A9-90D46E3E2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B03840-D445-90E6-A57D-58B1892246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C060C6-1C1D-3C76-8F9F-C900034DD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6E7A-0300-4082-9999-7E5D828AD5DB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528484-FA44-656D-55C9-E354926AD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11153-55F9-1490-7070-576E81A64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A331-4030-43B8-B1BA-1AD1CD473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313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A21858-B570-F21A-D9CE-28B6AE0665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644373-E009-498B-2E9C-0E32719C1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AB111-29CA-9627-EDDC-EBC4A3B73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6E7A-0300-4082-9999-7E5D828AD5DB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C2F89F-A92B-0259-66BB-B2AE5950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CB05CD-873D-138D-9DD5-69B5714FA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A331-4030-43B8-B1BA-1AD1CD473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4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F276A-3080-8249-93B9-E4D8299BB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445E5-7999-4356-5EDD-564E2B161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1C071-B775-2151-3B5F-695991AFF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6E7A-0300-4082-9999-7E5D828AD5DB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BD47A-A4DE-4F8B-CD01-092FFCB16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533306-9441-5E69-1CC3-05F5F4DC4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A331-4030-43B8-B1BA-1AD1CD473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85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553F0-8B57-64D9-E7FD-151FE71A7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8330F8-A682-DD9D-9D2F-D14075BFC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C59BE-3D37-A6AD-5EC0-18C4A560E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6E7A-0300-4082-9999-7E5D828AD5DB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9327-0F76-59F7-C3B4-101341064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DC72A-90CE-646D-FE10-75F5DB9A7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A331-4030-43B8-B1BA-1AD1CD473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620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3DB53-AA5E-117F-2B7F-D6C887516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836AEF-4716-2373-B724-3D33B8C378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D32182-9CF5-1894-4005-5D3478CDC0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3491AA-61F2-ADA2-0E27-0A1EF44A5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6E7A-0300-4082-9999-7E5D828AD5DB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C9CA3F-752D-3C4E-7321-101C9E6B6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70DA7A-B695-8F7F-23F2-D6DD14D1B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A331-4030-43B8-B1BA-1AD1CD473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294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3718-32D9-A7A7-A903-24BC30C40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19A8D6-58EB-A8AF-9AF8-996E54F7D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2940DB-1081-1810-2B04-EF2ACBDFF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BF31E1-3BA8-1D16-73A8-876504F9F6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298FA8-1E46-3D66-8B4F-48148B1D2D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D5C755-1D91-01B3-2275-BBA5D418D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6E7A-0300-4082-9999-7E5D828AD5DB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33BD5C-4D17-AE45-5951-81FEFE088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1EFDE6-24ED-F916-B68F-8880993CA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A331-4030-43B8-B1BA-1AD1CD473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13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A7F3D-1E3D-D55D-0FE1-86188E31A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A5547A-C1D4-EA96-0991-905BE3739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6E7A-0300-4082-9999-7E5D828AD5DB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5734CA-46B0-4F36-95A2-F85B9D29B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B51DA2-720F-7F93-FE69-ADFB15B67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A331-4030-43B8-B1BA-1AD1CD473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701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A415AD-36DB-5E4F-CCCA-9588A1581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6E7A-0300-4082-9999-7E5D828AD5DB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373B8E-A05B-9361-BFEF-E6B3BA704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9DD65A-4363-F216-D084-45931A51E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A331-4030-43B8-B1BA-1AD1CD473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646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FCD1E-3C5D-9C78-1410-667B4E0E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1C99A-3C3D-5850-63A4-276193978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2BE9A6-44C2-A2FB-78C2-5D6F1911E3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90D920-49EF-9E7F-03D8-4ED084B45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6E7A-0300-4082-9999-7E5D828AD5DB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32B377-BC83-F573-7060-26BC3C304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EFEB31-8FB8-AA5F-55E1-1A0815AF6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A331-4030-43B8-B1BA-1AD1CD473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8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DB6E5-9E08-AEA6-9E64-D4DF2DEBA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93F365-F274-AF7C-B51A-98948053D6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3D8ACB-5804-7D1B-F153-FDF955D66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952541-DB04-73EE-F538-B9596849C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6E7A-0300-4082-9999-7E5D828AD5DB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770ABA-4572-D15A-FC04-D99487B10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656774-38DE-40E9-0A36-7DE30D642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A331-4030-43B8-B1BA-1AD1CD473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265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46BAAE-48D4-4E73-CC3D-9360EE059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57F737-E37F-DF6E-D12B-44EC1D7A2A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5E9F09-043B-1873-89B5-15CE116286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806E7A-0300-4082-9999-7E5D828AD5DB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37F2E-0257-1FAD-3BB8-2BFCE72A2B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0428E-196A-3D05-D93B-2CEB2C2CD8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97A331-4030-43B8-B1BA-1AD1CD473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17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/25-streaming-trends?utm_source=insights&amp;utm_medium=report&amp;utm_campaign=grab-and-go" TargetMode="External"/><Relationship Id="rId3" Type="http://schemas.openxmlformats.org/officeDocument/2006/relationships/image" Target="../media/image1.png"/><Relationship Id="rId7" Type="http://schemas.openxmlformats.org/officeDocument/2006/relationships/chart" Target="../charts/chart2.xml"/><Relationship Id="rId2" Type="http://schemas.openxmlformats.org/officeDocument/2006/relationships/hyperlink" Target="https://thevab.com/signin?utm_source=grab-and-go&amp;utm_medium=vab-insights&amp;utm_campaign=" TargetMode="Externa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hyperlink" Target="https://thevab.com/insights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C61AAB-93AF-CD82-94EB-60B40F90B2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40CBE132-F229-C015-7D1E-D62954ED3B7D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7C3E042-F2CF-FCF9-0581-50746E6611AF}"/>
              </a:ext>
            </a:extLst>
          </p:cNvPr>
          <p:cNvSpPr/>
          <p:nvPr/>
        </p:nvSpPr>
        <p:spPr>
          <a:xfrm>
            <a:off x="85060" y="393696"/>
            <a:ext cx="1022104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Nearly eight out of 10 streamers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are habitual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 viewers of ad tiers on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multiscreen TV streaming services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33A58A2-10F9-AB39-61C8-3615AD4CAB90}"/>
              </a:ext>
            </a:extLst>
          </p:cNvPr>
          <p:cNvSpPr/>
          <p:nvPr/>
        </p:nvSpPr>
        <p:spPr>
          <a:xfrm>
            <a:off x="-3" y="0"/>
            <a:ext cx="3453322" cy="27699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Multiscreen TV Streaming Viewership by Demo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091F24D-777E-4A27-F86F-BBF982B922F9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streaming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insights</a:t>
            </a:r>
          </a:p>
        </p:txBody>
      </p:sp>
      <p:pic>
        <p:nvPicPr>
          <p:cNvPr id="30" name="Picture 2">
            <a:hlinkClick r:id="rId2"/>
            <a:extLst>
              <a:ext uri="{FF2B5EF4-FFF2-40B4-BE49-F238E27FC236}">
                <a16:creationId xmlns:a16="http://schemas.microsoft.com/office/drawing/2014/main" id="{171C6599-40E8-9AF1-D871-21B72CD5F2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CEEEDE70-9344-2B8E-703B-36FB77EF7D5C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6F16255A-93F5-0479-0E82-2EE4619700C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C78ECADE-0F12-39F1-AC69-831F670270AE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413580-A342-CE52-138E-164445471AAC}"/>
              </a:ext>
            </a:extLst>
          </p:cNvPr>
          <p:cNvSpPr txBox="1"/>
          <p:nvPr/>
        </p:nvSpPr>
        <p:spPr>
          <a:xfrm>
            <a:off x="493837" y="5919019"/>
            <a:ext cx="117041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800" b="0" i="0" u="none" strike="noStrike" cap="none" spc="0" normalizeH="0" baseline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VAB analysis of 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MRI-Simmons Nov</a:t>
            </a:r>
            <a:r>
              <a:rPr lang="en-US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ember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2022</a:t>
            </a:r>
            <a:r>
              <a:rPr lang="en-US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&amp; November 2024 Cord Evolution Study, A18+. Q: Ad-supported streaming services used in the past 30 days. Base = ‘streamed in the past 12 months’. Note: To be considered a multiscreen TV app you </a:t>
            </a:r>
            <a:r>
              <a:rPr lang="en-US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must be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a TV network, or an associated streaming app (e.g., Adult Swim, NBC) or an MVPD app (e.g., Spectrum, Xfinity) or a service owned by one of the major multiscreen TV companies (e.g., Disney+, Max, Paramount+) </a:t>
            </a:r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795E382-62D6-9D7D-D822-B95C7840B93F}"/>
              </a:ext>
            </a:extLst>
          </p:cNvPr>
          <p:cNvGraphicFramePr/>
          <p:nvPr/>
        </p:nvGraphicFramePr>
        <p:xfrm>
          <a:off x="785038" y="2103120"/>
          <a:ext cx="10621925" cy="3900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948D633-D482-75DD-3736-81C828795815}"/>
              </a:ext>
            </a:extLst>
          </p:cNvPr>
          <p:cNvGraphicFramePr/>
          <p:nvPr/>
        </p:nvGraphicFramePr>
        <p:xfrm>
          <a:off x="2781740" y="2112762"/>
          <a:ext cx="6628520" cy="543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8287A8F-8125-EC14-0914-D917833BEC84}"/>
              </a:ext>
            </a:extLst>
          </p:cNvPr>
          <p:cNvSpPr txBox="1"/>
          <p:nvPr/>
        </p:nvSpPr>
        <p:spPr>
          <a:xfrm>
            <a:off x="0" y="1775454"/>
            <a:ext cx="1220226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sz="1600" b="1" i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% of streamers who have used a </a:t>
            </a: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network TV app or ad-supported streaming service owned by a multiscreen TV company*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en-US" sz="1400" i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Last 30 Days</a:t>
            </a:r>
            <a:endParaRPr kumimoji="0" lang="en-US" sz="160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" name="TextBox 1">
            <a:hlinkClick r:id="rId8"/>
            <a:extLst>
              <a:ext uri="{FF2B5EF4-FFF2-40B4-BE49-F238E27FC236}">
                <a16:creationId xmlns:a16="http://schemas.microsoft.com/office/drawing/2014/main" id="{F1332573-829D-4409-F3EF-D6267904FC60}"/>
              </a:ext>
            </a:extLst>
          </p:cNvPr>
          <p:cNvSpPr txBox="1">
            <a:spLocks/>
          </p:cNvSpPr>
          <p:nvPr/>
        </p:nvSpPr>
        <p:spPr>
          <a:xfrm>
            <a:off x="-3" y="6269631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</a:t>
            </a:r>
            <a:r>
              <a:rPr lang="en-US" sz="1200" b="1" i="1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VAB’s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full report, 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u="sng" dirty="0">
                <a:solidFill>
                  <a:srgbClr val="FFE600"/>
                </a:solidFill>
                <a:latin typeface="Helvetica" pitchFamily="2" charset="0"/>
              </a:rPr>
              <a:t>Bigger, Bolder &amp; More Ad-Supported</a:t>
            </a:r>
            <a:r>
              <a:rPr lang="en-US" sz="1200" b="1" dirty="0">
                <a:solidFill>
                  <a:srgbClr val="FFE600"/>
                </a:solidFill>
                <a:latin typeface="Helvetica" pitchFamily="2" charset="0"/>
              </a:rPr>
              <a:t>’</a:t>
            </a:r>
            <a:endParaRPr kumimoji="0" lang="en-US" sz="1200" b="1" i="1" u="none" strike="noStrike" kern="1200" cap="none" spc="0" normalizeH="0" baseline="0" noProof="0" dirty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361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E5580FC-9680-4B3F-8475-A1F2807EC50E}"/>
</file>

<file path=customXml/itemProps2.xml><?xml version="1.0" encoding="utf-8"?>
<ds:datastoreItem xmlns:ds="http://schemas.openxmlformats.org/officeDocument/2006/customXml" ds:itemID="{82741E07-34DE-48D1-A43D-5A3A7597B58B}"/>
</file>

<file path=customXml/itemProps3.xml><?xml version="1.0" encoding="utf-8"?>
<ds:datastoreItem xmlns:ds="http://schemas.openxmlformats.org/officeDocument/2006/customXml" ds:itemID="{A4FA4342-EFC1-4F67-8C23-2EC7DFEC49E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2025-03-31T20:51:54Z</dcterms:created>
  <dcterms:modified xsi:type="dcterms:W3CDTF">2025-03-31T20:52:32Z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