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7D4A89-9B0C-41F1-80F4-5A7EBCCCDEAD}" v="1" dt="2025-11-04T22:10:09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0:09.950" v="0"/>
      <pc:docMkLst>
        <pc:docMk/>
      </pc:docMkLst>
      <pc:sldChg chg="add">
        <pc:chgData name="Dylan Breger" userId="9b3da09f-10fe-42ec-9aa5-9fa2a3e9cc20" providerId="ADAL" clId="{D81AFA50-692E-4678-A384-3793507736DC}" dt="2025-11-04T22:10:09.950" v="0"/>
        <pc:sldMkLst>
          <pc:docMk/>
          <pc:sldMk cId="2728217121" sldId="21474742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 normal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</c:numCache>
            </c:numRef>
          </c:cat>
          <c:val>
            <c:numRef>
              <c:f>Sheet1!$B$2:$B$10</c:f>
              <c:numCache>
                <c:formatCode>"$"#,##0.00</c:formatCode>
                <c:ptCount val="9"/>
                <c:pt idx="0">
                  <c:v>1.1202406554869599</c:v>
                </c:pt>
                <c:pt idx="1">
                  <c:v>2.36972966976957</c:v>
                </c:pt>
                <c:pt idx="2">
                  <c:v>2.80872871197796</c:v>
                </c:pt>
                <c:pt idx="3">
                  <c:v>3.4219854866351498</c:v>
                </c:pt>
                <c:pt idx="4">
                  <c:v>3.7919980586317399</c:v>
                </c:pt>
                <c:pt idx="5">
                  <c:v>3.8114914216989502</c:v>
                </c:pt>
                <c:pt idx="6">
                  <c:v>4.1553208104650396</c:v>
                </c:pt>
                <c:pt idx="7">
                  <c:v>4.4731637834263998</c:v>
                </c:pt>
                <c:pt idx="8">
                  <c:v>4.7731668686514501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5-46F3-98BA-4D761FEDD2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1680751"/>
        <c:axId val="2121655311"/>
      </c:barChart>
      <c:catAx>
        <c:axId val="212168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 "/>
                <a:ea typeface="+mn-ea"/>
                <a:cs typeface="+mn-cs"/>
              </a:defRPr>
            </a:pPr>
            <a:endParaRPr lang="en-US"/>
          </a:p>
        </c:txPr>
        <c:crossAx val="2121655311"/>
        <c:crosses val="autoZero"/>
        <c:auto val="1"/>
        <c:lblAlgn val="ctr"/>
        <c:lblOffset val="100"/>
        <c:noMultiLvlLbl val="0"/>
      </c:catAx>
      <c:valAx>
        <c:axId val="2121655311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21216807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 norm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78D2-6932-09CF-F92E-59FDCC4A4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E955D-9B18-B3D8-750C-BE80981E9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3FEFB-C111-0287-B293-DD83AA80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EC453-C13E-F5CD-ECCE-5C4F239C6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C3495-7BC2-68BA-3EF9-0E2B446F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2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4F36F-E7AA-A30C-4834-59FD037BB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EB7B59-157F-A845-21CD-F18F9895F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9BD8B-C21F-9B08-FF2F-931DDBB9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304C2-9EB7-7240-1353-1E6588FB5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28DDD-3604-5DF3-698B-65AB7A11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F3A5CB-346E-6200-C3EB-70F992FE53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7C0F1-E620-9C9F-BB67-28D1FA6D8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117D6-498F-6783-A879-305DE3776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D824A-66A2-A8C2-4929-4D634E68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32EBC-69FE-744D-E479-1754286E6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3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B6040-F6D2-CE73-747E-FAF4216D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8BCDE-0B72-73EB-4A52-B66489BEC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DCA64-4B3F-5969-6F6D-BC4AA9316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40080-6E67-A0B5-EB38-4D90008F4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81AA5-8B00-BA85-5391-F0672E0D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17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11A73-AA26-4A1C-E962-428DDD82C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3BE44-48FF-28C7-FAD4-4B9D2F5C0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58F61-1871-9966-5726-36FFFEC0F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74277-B74E-3BF8-D9FE-FC22FD5B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41414-2B80-623C-3B26-CA401959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6E855-26B1-5698-B73F-5AA53AFCE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1375B-9965-75EF-6F78-D98C57D8A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B35F2-15B2-87EE-A806-38A947D9D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4651A-0E29-6188-AB3E-AB3D760E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68BB4-402D-6CED-C1A0-84A4F82AB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87B0B-7F65-1504-3151-9C2C1501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1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6900-9C1D-C54C-215D-4A2DAFA62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5332D-0526-46F9-358B-8AD775D06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4E40C-BB28-DEEA-2252-314DC8A1E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96ADC-0360-18C7-EA60-15FF3188E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195E8-5A68-FB6E-6DAF-06E90350B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F111A9-806E-86E5-079E-1B3C2635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5EF3E6-8242-61FE-7C6C-59734B73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9323C-D2D8-7A80-553C-77ADA93E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8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F1B85-3F99-921B-D57F-71D20B6EF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DD313-E25D-6DC3-5D1B-DB986112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84454-90E1-DD42-D9A6-0B8CB6AD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4BD3EE-F38D-2439-EB5E-77D03D5CE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6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4E6842-84AE-73D9-7F8B-3A1DD2E6F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33C40-43D1-1261-B4DB-EB949EB9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06251-D52B-6732-BC28-C6AB565D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2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39D04-E069-33BA-3EEA-CAF525850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53FE5-0377-CA02-381C-1C7E0AA7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49336-7A3D-F2A4-2E4E-FE545C511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5E15C-C24D-8E85-FC6F-E9107468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41E38-0B7B-CE52-7ACC-042DA86A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E2355-0BEF-12FD-7C2D-8BF47B2B1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442A2-5C42-C22F-DBF9-A8A4E0E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B5CC04-AC14-2709-5EC2-A8891A665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880F3-85BF-EAA2-36CB-DDC51C4C3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857C5-4A1C-9F1A-9937-E5FD4A05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5A5B1-81A9-38EC-C8C2-DDB59B25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C7CC6-87ED-5ADB-FA4F-DDD0B3B5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84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939490-38E7-E113-C5E1-2B7C715DE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C442B-A772-7732-9884-7F89901D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98754-D9CF-CAEE-CD8C-DB9CD8AFBA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07E696-083F-4A70-A605-70FDCF2B594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358E-7738-3B88-3BF9-193E47B4B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B1F71-05D2-F7DC-19D4-D96F70674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A891B-0E5F-4DE2-9A6B-663A5E66D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3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/answering-three-key-questions-understand-growth-fast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CA750-B0BA-E18A-C2F0-874EE8EB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32C49D8-F8C4-7AA6-729E-11F79225E47E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A9373A-88FE-6A22-2EC3-E2F08F206E4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82D4039-2EC5-87FB-2FF3-BF6D5AD369A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hlinkClick r:id="rId4"/>
            <a:extLst>
              <a:ext uri="{FF2B5EF4-FFF2-40B4-BE49-F238E27FC236}">
                <a16:creationId xmlns:a16="http://schemas.microsoft.com/office/drawing/2014/main" id="{F81D2133-F5F4-96A1-67B1-92844818C5DD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 For All: Understanding the Growth of FAST Through Three Key Questions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2021B7-3765-6A34-4463-BA8ADFAF18F9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Aptos" panose="020B0004020202020204" pitchFamily="34" charset="0"/>
                <a:cs typeface="Helvetica" panose="020B0403020202020204" pitchFamily="34" charset="0"/>
              </a:rPr>
              <a:t>S&amp;P Global Market Intelligence Kagan estimates; industry data; company data. Data compiled December 2024.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90B605E-A611-A1A1-ADD1-94093B71966B}"/>
              </a:ext>
            </a:extLst>
          </p:cNvPr>
          <p:cNvGraphicFramePr/>
          <p:nvPr/>
        </p:nvGraphicFramePr>
        <p:xfrm>
          <a:off x="698090" y="2211023"/>
          <a:ext cx="10658168" cy="3927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B37EBA-D987-CD0F-F334-6B856F8BA504}"/>
              </a:ext>
            </a:extLst>
          </p:cNvPr>
          <p:cNvSpPr txBox="1"/>
          <p:nvPr/>
        </p:nvSpPr>
        <p:spPr>
          <a:xfrm>
            <a:off x="2039112" y="1916721"/>
            <a:ext cx="8113776" cy="588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Free Ad-Supported Streaming TV (FAST) U.S. Revenue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Billions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B01AC31-8B6A-10CB-577C-FEA071FC809B}"/>
              </a:ext>
            </a:extLst>
          </p:cNvPr>
          <p:cNvSpPr/>
          <p:nvPr/>
        </p:nvSpPr>
        <p:spPr>
          <a:xfrm>
            <a:off x="11012129" y="2211023"/>
            <a:ext cx="1042219" cy="588604"/>
          </a:xfrm>
          <a:prstGeom prst="roundRect">
            <a:avLst/>
          </a:prstGeom>
          <a:solidFill>
            <a:srgbClr val="4EBEA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+101%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vs. 2021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9CFAE0-ED7F-E478-2CA0-413A30CCF69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EEDD8E-E1B2-2487-0926-EBFA8E73CFE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4" name="Picture 2">
            <a:hlinkClick r:id="rId6"/>
            <a:extLst>
              <a:ext uri="{FF2B5EF4-FFF2-40B4-BE49-F238E27FC236}">
                <a16:creationId xmlns:a16="http://schemas.microsoft.com/office/drawing/2014/main" id="{C0701E64-889A-3E87-0AE3-A60E026B1B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60DECF0-D00D-3F10-91F7-E914FC17A9A1}"/>
              </a:ext>
            </a:extLst>
          </p:cNvPr>
          <p:cNvSpPr/>
          <p:nvPr/>
        </p:nvSpPr>
        <p:spPr>
          <a:xfrm>
            <a:off x="1" y="-1"/>
            <a:ext cx="2039112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FAST U.S.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Revenue Trend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C9B71-BDFE-C6D3-83DC-ABE073CA6CCC}"/>
              </a:ext>
            </a:extLst>
          </p:cNvPr>
          <p:cNvSpPr/>
          <p:nvPr/>
        </p:nvSpPr>
        <p:spPr>
          <a:xfrm>
            <a:off x="75405" y="440921"/>
            <a:ext cx="100774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FAST ad revenue will double between 2021 &amp; 2028, signaling its rising adoption as an ad platform</a:t>
            </a:r>
          </a:p>
        </p:txBody>
      </p:sp>
    </p:spTree>
    <p:extLst>
      <p:ext uri="{BB962C8B-B14F-4D97-AF65-F5344CB8AC3E}">
        <p14:creationId xmlns:p14="http://schemas.microsoft.com/office/powerpoint/2010/main" val="272821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454B92-8D56-46CE-A0BD-02E244ADC61F}"/>
</file>

<file path=customXml/itemProps2.xml><?xml version="1.0" encoding="utf-8"?>
<ds:datastoreItem xmlns:ds="http://schemas.openxmlformats.org/officeDocument/2006/customXml" ds:itemID="{E1A52595-81D4-4B69-9774-7CFBE83A63E7}"/>
</file>

<file path=customXml/itemProps3.xml><?xml version="1.0" encoding="utf-8"?>
<ds:datastoreItem xmlns:ds="http://schemas.openxmlformats.org/officeDocument/2006/customXml" ds:itemID="{9CB6B824-96F9-43FE-879A-D2C9B1DD28B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2025-11-04T22:09:46Z</dcterms:created>
  <dcterms:modified xsi:type="dcterms:W3CDTF">2025-11-04T22:10:11Z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