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24B313-1ABC-4FEF-AED2-78FE10827A0B}" v="1" dt="2024-07-15T19:48:07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524B313-1ABC-4FEF-AED2-78FE10827A0B}"/>
    <pc:docChg chg="addSld modSld">
      <pc:chgData name="Dylan Breger" userId="9b3da09f-10fe-42ec-9aa5-9fa2a3e9cc20" providerId="ADAL" clId="{C524B313-1ABC-4FEF-AED2-78FE10827A0B}" dt="2024-07-15T19:48:07.334" v="0"/>
      <pc:docMkLst>
        <pc:docMk/>
      </pc:docMkLst>
      <pc:sldChg chg="add">
        <pc:chgData name="Dylan Breger" userId="9b3da09f-10fe-42ec-9aa5-9fa2a3e9cc20" providerId="ADAL" clId="{C524B313-1ABC-4FEF-AED2-78FE10827A0B}" dt="2024-07-15T19:48:07.334" v="0"/>
        <pc:sldMkLst>
          <pc:docMk/>
          <pc:sldMk cId="2969668418" sldId="21473763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D8EAF-190C-59B7-AFAA-C1EA4609E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E8478-EEBD-AAD0-4F13-51757C11F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AB170-D1B2-C5D6-4DD1-9F8B278CF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010C5-2698-F55E-3073-236C0ABC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4F1CB-0EC1-5E37-B22B-10372B83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5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5E89-78DA-E786-73A0-882D5266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98AD3-FE4E-730B-6355-15900B543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F2FB2-994A-62A8-4697-41BCAD83A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71A41-DC43-24EC-5D5D-88DE7A1F1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2B4BA-3322-49EA-59E7-946E741E8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13454-92D9-1A62-9A96-1761FB022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134DA-BE8F-83E9-460A-E6C3205F0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FD94B-E4EE-91B2-7E47-668187793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677C-94EA-588C-7D23-E4F2ECEDF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E65C4-456A-C20D-13C0-D388F5C1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CCE55-1D9D-8CCC-3F91-2E723CF6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CD9C2-0CC1-A961-06E5-58CF2A860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3B6BB-6E99-C9E1-15FF-5D8DE2D24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DB6B3-B804-3CB8-618E-E8BAE476F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4CE27-D45D-AED6-0171-2A408BCF5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1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85CE1-A6A7-1994-CB52-D9D4D20BC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6860C-83BE-C63F-940E-6D31406C4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8AB04-6302-4468-B194-B99F12B0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58DA-A633-97CA-D0AA-5C84BF7DE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F678A-6109-8DF6-E9B2-629E9F11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5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CCDF6-E942-A6D2-9C65-54527969E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E1A81-9EE1-D29A-27C9-07BCA8EC5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A1698-6BBC-024D-2873-EBFBE7D0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82D83-94DE-8D84-4AAC-5CDE390FF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EF899-74A9-74D7-C437-1E2F7C05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49D9F-6319-F041-7DB7-96BAE21A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6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C3B42-5B7C-7173-305D-70120D3E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9BB74-4930-B453-C026-24E5D939F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47A43-9595-638C-FF47-75DDE7279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6D96FD-C1B1-F0BB-5BE0-A371655A8B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53E191-BE67-5527-F8B8-262154C7C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AE3E6E-0323-DD22-0F24-D7E330112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CF368A-46B2-3526-6C06-5E3BF1FB0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A8895-8B46-0A50-2A40-58AD4E79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0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33D88-D82F-53DD-92D2-DD682A630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2188C-FDA5-2383-A797-527EE30A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AA331A-3A2D-2A38-D558-408981273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15C76-A028-875B-5CE1-81EACDA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4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C9788-5D72-87D5-F688-6A61CE93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B6A451-6602-0D7F-ED51-0A91067B2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DE410-1CD8-72A4-AEE7-C473FB015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458E-A746-B1FD-49E8-DB3C46928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4DE76-DA6F-E83D-21B8-4C354B9D0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3B507-6C7A-5ADD-3AEE-B0817D91F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A6ADD-FD4D-FD88-83AA-374E7CC4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BC8642-1BAC-30F6-8511-D4C3BF0D8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B5058-0643-9BF7-926D-FA0B1221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2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03759-EC07-A989-567F-99EF9042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4E35F5-2375-DD94-764F-5A01583BE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5BE00-D353-06E1-AA0B-529F404F7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5A1E6-8FD3-0C8F-B1D0-4C00727F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222F2-D48E-E319-550D-E359C2B58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0F3C4-44A2-E7A5-B27D-22B7B6C8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3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4EC23B-6343-0D93-BFCF-7C0941FDF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E52F9-8257-A095-B2AE-AAAF6E094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67371-6687-951C-D904-2875D7450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16365-FCB8-4499-9EC3-6CD78BD87AF6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C5444-4B55-4616-C04B-B78C57ADC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4D80C-C9AC-9C16-5A0C-E6245C451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10BFA-0FDB-4BC4-84B5-C63C89796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9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869922-36C8-C082-E2BB-89DE973D6D30}"/>
              </a:ext>
            </a:extLst>
          </p:cNvPr>
          <p:cNvSpPr/>
          <p:nvPr/>
        </p:nvSpPr>
        <p:spPr>
          <a:xfrm>
            <a:off x="0" y="1685012"/>
            <a:ext cx="12192000" cy="518413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3D9E2A-20CD-57B4-898F-5F32975603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3D9352D-C171-816E-986D-5C027813B147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1B5F71-5183-2E0A-9353-650D6C4C31B7}"/>
              </a:ext>
            </a:extLst>
          </p:cNvPr>
          <p:cNvSpPr txBox="1"/>
          <p:nvPr/>
        </p:nvSpPr>
        <p:spPr>
          <a:xfrm>
            <a:off x="460067" y="6338180"/>
            <a:ext cx="117104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ARF DASH Study,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Deconstructed: Latest Findings From the DASH Study,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Full Year 2023.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5FE218-41A9-4191-16AD-BADDAA2680E6}"/>
              </a:ext>
            </a:extLst>
          </p:cNvPr>
          <p:cNvSpPr/>
          <p:nvPr/>
        </p:nvSpPr>
        <p:spPr>
          <a:xfrm>
            <a:off x="264696" y="449671"/>
            <a:ext cx="1031365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Ad-supported streaming offerings appeal to audiences across household income levels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C3AC85-DA46-2950-B18C-00B17B594A38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655B71B1-BEEB-0A6F-DE8A-950C0699F0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669FE13-3BE6-2EB0-CDF3-90E94F279C2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32B3F6-7551-8C6D-AC41-742FD2BD4193}"/>
              </a:ext>
            </a:extLst>
          </p:cNvPr>
          <p:cNvSpPr/>
          <p:nvPr/>
        </p:nvSpPr>
        <p:spPr>
          <a:xfrm>
            <a:off x="-1" y="-1"/>
            <a:ext cx="2941984" cy="3197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Distribution of AVOD Accounts by HHI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BDA285A-3F76-A786-EAAC-8E7B59BAC6D4}"/>
              </a:ext>
            </a:extLst>
          </p:cNvPr>
          <p:cNvGraphicFramePr>
            <a:graphicFrameLocks noGrp="1"/>
          </p:cNvGraphicFramePr>
          <p:nvPr/>
        </p:nvGraphicFramePr>
        <p:xfrm>
          <a:off x="240792" y="2288242"/>
          <a:ext cx="11710416" cy="401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736">
                  <a:extLst>
                    <a:ext uri="{9D8B030D-6E8A-4147-A177-3AD203B41FA5}">
                      <a16:colId xmlns:a16="http://schemas.microsoft.com/office/drawing/2014/main" val="441574135"/>
                    </a:ext>
                  </a:extLst>
                </a:gridCol>
                <a:gridCol w="1951736">
                  <a:extLst>
                    <a:ext uri="{9D8B030D-6E8A-4147-A177-3AD203B41FA5}">
                      <a16:colId xmlns:a16="http://schemas.microsoft.com/office/drawing/2014/main" val="1346136519"/>
                    </a:ext>
                  </a:extLst>
                </a:gridCol>
                <a:gridCol w="1951736">
                  <a:extLst>
                    <a:ext uri="{9D8B030D-6E8A-4147-A177-3AD203B41FA5}">
                      <a16:colId xmlns:a16="http://schemas.microsoft.com/office/drawing/2014/main" val="3840792537"/>
                    </a:ext>
                  </a:extLst>
                </a:gridCol>
                <a:gridCol w="1951736">
                  <a:extLst>
                    <a:ext uri="{9D8B030D-6E8A-4147-A177-3AD203B41FA5}">
                      <a16:colId xmlns:a16="http://schemas.microsoft.com/office/drawing/2014/main" val="2929798404"/>
                    </a:ext>
                  </a:extLst>
                </a:gridCol>
                <a:gridCol w="1951736">
                  <a:extLst>
                    <a:ext uri="{9D8B030D-6E8A-4147-A177-3AD203B41FA5}">
                      <a16:colId xmlns:a16="http://schemas.microsoft.com/office/drawing/2014/main" val="2123596397"/>
                    </a:ext>
                  </a:extLst>
                </a:gridCol>
                <a:gridCol w="1951736">
                  <a:extLst>
                    <a:ext uri="{9D8B030D-6E8A-4147-A177-3AD203B41FA5}">
                      <a16:colId xmlns:a16="http://schemas.microsoft.com/office/drawing/2014/main" val="4293568392"/>
                    </a:ext>
                  </a:extLst>
                </a:gridCol>
              </a:tblGrid>
              <a:tr h="893067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Number of Accounts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Distribution of All HHs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&lt;$30K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(Index)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$30K to &lt;$60K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(Index)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$60K to &lt;$100K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(Index)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$100K+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(Index)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304483"/>
                  </a:ext>
                </a:extLst>
              </a:tr>
              <a:tr h="780225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55%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115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104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98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91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383494"/>
                  </a:ext>
                </a:extLst>
              </a:tr>
              <a:tr h="780225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88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96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101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108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8919"/>
                  </a:ext>
                </a:extLst>
              </a:tr>
              <a:tr h="780225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78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91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105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115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53541"/>
                  </a:ext>
                </a:extLst>
              </a:tr>
              <a:tr h="780225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3+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71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95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104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116</a:t>
                      </a:r>
                    </a:p>
                  </a:txBody>
                  <a:tcPr marL="121706" marR="121706" marT="60853" marB="608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577190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A5B18BE-065B-3C29-9141-7B7DB0F55DD7}"/>
              </a:ext>
            </a:extLst>
          </p:cNvPr>
          <p:cNvSpPr txBox="1"/>
          <p:nvPr/>
        </p:nvSpPr>
        <p:spPr>
          <a:xfrm>
            <a:off x="1" y="1810433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Distribution of AVOD Accounts by Household Income</a:t>
            </a:r>
          </a:p>
        </p:txBody>
      </p:sp>
    </p:spTree>
    <p:extLst>
      <p:ext uri="{BB962C8B-B14F-4D97-AF65-F5344CB8AC3E}">
        <p14:creationId xmlns:p14="http://schemas.microsoft.com/office/powerpoint/2010/main" val="29696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2024-07-15T19:48:01Z</dcterms:created>
  <dcterms:modified xsi:type="dcterms:W3CDTF">2024-07-15T19:48:10Z</dcterms:modified>
</cp:coreProperties>
</file>