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2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2B3DBD-D698-4FD9-A4E5-691FD08A8596}" v="1" dt="2024-08-08T18:22:32.2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4A2B3DBD-D698-4FD9-A4E5-691FD08A8596}"/>
    <pc:docChg chg="addSld modSld">
      <pc:chgData name="Dylan Breger" userId="9b3da09f-10fe-42ec-9aa5-9fa2a3e9cc20" providerId="ADAL" clId="{4A2B3DBD-D698-4FD9-A4E5-691FD08A8596}" dt="2024-08-08T18:22:32.209" v="0"/>
      <pc:docMkLst>
        <pc:docMk/>
      </pc:docMkLst>
      <pc:sldChg chg="add">
        <pc:chgData name="Dylan Breger" userId="9b3da09f-10fe-42ec-9aa5-9fa2a3e9cc20" providerId="ADAL" clId="{4A2B3DBD-D698-4FD9-A4E5-691FD08A8596}" dt="2024-08-08T18:22:32.209" v="0"/>
        <pc:sldMkLst>
          <pc:docMk/>
          <pc:sldMk cId="3336078605" sldId="214737642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586-4019-80B4-B5635A230D92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586-4019-80B4-B5635A230D92}"/>
              </c:ext>
            </c:extLst>
          </c:dPt>
          <c:dPt>
            <c:idx val="2"/>
            <c:bubble3D val="0"/>
            <c:explosion val="13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586-4019-80B4-B5635A230D92}"/>
              </c:ext>
            </c:extLst>
          </c:dPt>
          <c:dLbls>
            <c:dLbl>
              <c:idx val="0"/>
              <c:layout>
                <c:manualLayout>
                  <c:x val="2.037347196241354E-3"/>
                  <c:y val="1.2294005825132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86-4019-80B4-B5635A230D92}"/>
                </c:ext>
              </c:extLst>
            </c:dLbl>
            <c:dLbl>
              <c:idx val="1"/>
              <c:layout>
                <c:manualLayout>
                  <c:x val="2.727900552486188E-3"/>
                  <c:y val="9.220504368849214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1B1464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818027580806536E-2"/>
                      <c:h val="6.02713635577110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586-4019-80B4-B5635A230D92}"/>
                </c:ext>
              </c:extLst>
            </c:dLbl>
            <c:dLbl>
              <c:idx val="2"/>
              <c:layout>
                <c:manualLayout>
                  <c:x val="1.130856571105306E-3"/>
                  <c:y val="-1.5367507281415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86-4019-80B4-B5635A230D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Both as an extension of Linear TV buys and as a complement to digital media buys</c:v>
                </c:pt>
                <c:pt idx="1">
                  <c:v>Mainly as an extension of Linear TV buys</c:v>
                </c:pt>
                <c:pt idx="2">
                  <c:v>Mainly as a complement to digital media buys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0.51</c:v>
                </c:pt>
                <c:pt idx="1">
                  <c:v>0.28999999999999998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86-4019-80B4-B5635A230D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79"/>
        <c:holeSize val="59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9F0E-B872-49C0-27FE-755D16435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A4DE67-BEE8-CFF4-52DF-24E0679F9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19929-F14E-9964-7AD6-AE9DD29A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AF2A9-9EFE-9B9B-70DE-C88C5EB38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4AEB2-EDD9-5216-BBA0-B9FC21025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9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AF080-2352-6AD2-F787-397594175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06A02-5F85-C699-A915-769A8A5CF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179FB-BDEB-FA02-A4E9-53B51055B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2EFC6-1FF3-3888-73CA-7FDE5F905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EE309-B2D2-7CFE-F226-09612ED9C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012EF9-67C8-E0D2-9E21-7CE5B87682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66E18-E13E-095F-B64D-1D7500EEC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D0649-213C-DD42-7E9B-047B08C86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84F95-1A20-00DF-D83D-6D55822F5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70744-E551-19C3-3F1B-5A5C434E2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2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1464B-94E0-1A8F-35F5-F82179B8C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26F26-237B-076B-55EA-83C7CE5C9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40A89E-1253-69F5-4857-C3FB8A663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6DB18-AFCD-3EB2-7243-AEBCEC38F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EDF6E-BF6D-454C-7D1A-EBA71EDAF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9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158D8-53E4-D153-EA3B-DB675E89A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71CDF-BAB2-56D8-A854-9F9A22E68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83F7E-74C6-B67E-A911-B00605EB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89AD3-4F1D-D79C-C635-4BCC0DEB1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5E497-20E4-AF80-0BAB-DAFEAB295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8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DB9F1-BE02-C777-2682-4CAFD5827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01FC9-4493-BC64-168C-33E994A2A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260154-13E2-4164-CCD4-D33CDE0E57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E4945C-87E0-E58E-92BF-D1777395B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239C96-ACB3-E23A-7106-5E7EFB55E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D4DAF-3CEA-71F2-5653-C27B4D88A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4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56CF3-B729-F632-B955-DA7D8563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16A62-7349-A1B8-D3BE-5B2CCD4A4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2267FB-C806-F901-6466-B07D70BF5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E0BA86-7EB2-12B8-610D-350590A008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5FA11-A72A-1663-28BC-1082DAB7D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F2D31F-5752-4DAE-A983-DEEB066CA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600D94-4625-63FC-0827-CCE9AD27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AAAE42-8B24-5813-4E09-1092CDAC1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563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48300-CDB2-5A6D-7591-5E6CFD7C8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675CF1-E3EC-95C3-9DA5-E4C4E2432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3AB42A-5704-434A-4EF4-11E3D7C6E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E22F6-738F-DC3B-12B9-B8DF0AB90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3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7E69FD-C02D-F812-9B7D-57E765802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DBB2D9-3795-324E-5AA5-6A55837BB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F9E38-98AE-53AB-9E23-F8AB86441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18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D60D7-28A3-7E56-B492-333E23706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781A0-C16C-1247-51FC-726346528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6E48E-A035-B888-689D-5A304ABC6E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2252E4-95F1-5E27-B926-21AF933D3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0849F-5777-297A-8DA9-91B1AEE32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FD0F-9688-9392-31ED-B8DA4362A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B82ED-E6BB-4E97-CBB3-282DBC05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AF2944-D7D9-9CCB-6627-73569A463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10C2B-F363-AE89-7518-3AD0EEA9F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4A6F5-ECD7-8DB3-4A01-C61344EB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C9FFC-DDD6-69F0-242A-6472F880A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82E365-0F29-E4CF-97BA-738F4D225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8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3EBCF0-BCCB-587E-41A5-E362A95F7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AACCF-DC96-296D-CF67-A0B2D484E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545C3-C991-2E5C-ACDC-4512996F9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A6FC0-A63D-4822-9F70-3B9E3DBD0766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9BBAC-E84B-DF09-810C-9356C4E25E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FE19F-4AF0-A77F-23D6-B2D670AA5A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BA324C-D3BA-4396-A5AF-F00279FF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8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remion.com/new-study-2024-priorities-for-ctv-ott-advertising/" TargetMode="Externa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233219" y="455499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80% of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marketers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use CTV and OTT as an extension or  compliment to Linear TV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2" y="-1"/>
            <a:ext cx="2149815" cy="30777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CTV: Linear TV extension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52785F-F590-F6CE-7552-BB3C25C2497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C78C635-A875-B820-E4BC-89D2D2BD157B}"/>
              </a:ext>
            </a:extLst>
          </p:cNvPr>
          <p:cNvSpPr txBox="1"/>
          <p:nvPr/>
        </p:nvSpPr>
        <p:spPr>
          <a:xfrm>
            <a:off x="483207" y="6332023"/>
            <a:ext cx="116133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Premion, 2024 CTV/OTT Advertiser Survey.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E9D6FA-EDA6-8019-CCA4-FD52D604FB62}"/>
              </a:ext>
            </a:extLst>
          </p:cNvPr>
          <p:cNvSpPr txBox="1"/>
          <p:nvPr/>
        </p:nvSpPr>
        <p:spPr>
          <a:xfrm>
            <a:off x="0" y="1685013"/>
            <a:ext cx="12202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solidFill>
                  <a:srgbClr val="1B1464"/>
                </a:solidFill>
                <a:latin typeface="Helvetica" panose="020B0403020202020204" pitchFamily="34" charset="0"/>
              </a:rPr>
              <a:t>CTV/OTT Extension to Linear or Complement to Digital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5FAD0AE-910B-6908-685F-7A4CDA84F024}"/>
              </a:ext>
            </a:extLst>
          </p:cNvPr>
          <p:cNvGraphicFramePr/>
          <p:nvPr/>
        </p:nvGraphicFramePr>
        <p:xfrm>
          <a:off x="1498600" y="2006238"/>
          <a:ext cx="9194800" cy="4132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2E21E1A-1C54-8DEB-1821-D1BFA6669254}"/>
              </a:ext>
            </a:extLst>
          </p:cNvPr>
          <p:cNvSpPr txBox="1"/>
          <p:nvPr/>
        </p:nvSpPr>
        <p:spPr>
          <a:xfrm>
            <a:off x="7877176" y="2998677"/>
            <a:ext cx="2533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anose="020B0403020202020204" pitchFamily="34" charset="0"/>
              </a:rPr>
              <a:t>Mainly as an extension </a:t>
            </a:r>
          </a:p>
          <a:p>
            <a:pPr algn="ctr"/>
            <a:r>
              <a:rPr lang="en-US" sz="1600">
                <a:solidFill>
                  <a:srgbClr val="1B1464"/>
                </a:solidFill>
                <a:latin typeface="Helvetica" panose="020B0403020202020204" pitchFamily="34" charset="0"/>
              </a:rPr>
              <a:t>of Linear TV buys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138AFF8-1390-2EF1-D049-F6E4CAA47B0E}"/>
              </a:ext>
            </a:extLst>
          </p:cNvPr>
          <p:cNvCxnSpPr>
            <a:stCxn id="14" idx="1"/>
          </p:cNvCxnSpPr>
          <p:nvPr/>
        </p:nvCxnSpPr>
        <p:spPr>
          <a:xfrm flipH="1">
            <a:off x="7439025" y="3291065"/>
            <a:ext cx="438151" cy="204610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DD58F1B-5CFD-B1D6-661F-A4C93903AF5B}"/>
              </a:ext>
            </a:extLst>
          </p:cNvPr>
          <p:cNvSpPr txBox="1"/>
          <p:nvPr/>
        </p:nvSpPr>
        <p:spPr>
          <a:xfrm>
            <a:off x="7734302" y="5103905"/>
            <a:ext cx="2533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anose="020B0403020202020204" pitchFamily="34" charset="0"/>
              </a:rPr>
              <a:t>Mainly as a complement to digital media buys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0B53305-A673-EF65-3298-B6CE1BCA832A}"/>
              </a:ext>
            </a:extLst>
          </p:cNvPr>
          <p:cNvCxnSpPr>
            <a:cxnSpLocks/>
          </p:cNvCxnSpPr>
          <p:nvPr/>
        </p:nvCxnSpPr>
        <p:spPr>
          <a:xfrm flipH="1" flipV="1">
            <a:off x="7412319" y="5173635"/>
            <a:ext cx="495301" cy="222658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ECB93E4D-A179-6DEF-938A-56AB0BE427BF}"/>
              </a:ext>
            </a:extLst>
          </p:cNvPr>
          <p:cNvSpPr txBox="1"/>
          <p:nvPr/>
        </p:nvSpPr>
        <p:spPr>
          <a:xfrm>
            <a:off x="1894807" y="2753839"/>
            <a:ext cx="25336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1B1464"/>
                </a:solidFill>
                <a:latin typeface="Helvetica" panose="020B0403020202020204" pitchFamily="34" charset="0"/>
              </a:rPr>
              <a:t>Both as an extension of Linear TV buys and as a complement to digital media buys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2A8E2D0-4585-FCC7-C805-271C371EFE35}"/>
              </a:ext>
            </a:extLst>
          </p:cNvPr>
          <p:cNvCxnSpPr>
            <a:cxnSpLocks/>
            <a:endCxn id="24" idx="3"/>
          </p:cNvCxnSpPr>
          <p:nvPr/>
        </p:nvCxnSpPr>
        <p:spPr>
          <a:xfrm flipH="1" flipV="1">
            <a:off x="4428457" y="3292448"/>
            <a:ext cx="371476" cy="313753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1DF4378-9FCC-CBA9-1CBD-8D921C4F2A49}"/>
              </a:ext>
            </a:extLst>
          </p:cNvPr>
          <p:cNvSpPr txBox="1"/>
          <p:nvPr/>
        </p:nvSpPr>
        <p:spPr>
          <a:xfrm>
            <a:off x="5147010" y="3238388"/>
            <a:ext cx="18961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1B1464"/>
                </a:solidFill>
                <a:latin typeface="Helvetica" panose="020B0403020202020204" pitchFamily="34" charset="0"/>
              </a:rPr>
              <a:t>80%</a:t>
            </a:r>
          </a:p>
          <a:p>
            <a:pPr algn="ctr"/>
            <a:r>
              <a:rPr lang="en-US" sz="1300">
                <a:solidFill>
                  <a:srgbClr val="1B1464"/>
                </a:solidFill>
                <a:latin typeface="Helvetica" panose="020B0403020202020204" pitchFamily="34" charset="0"/>
              </a:rPr>
              <a:t>Use CTV/OTT as an extension/complement to Linear TV (Net)</a:t>
            </a:r>
          </a:p>
        </p:txBody>
      </p:sp>
      <p:sp>
        <p:nvSpPr>
          <p:cNvPr id="5" name="TextBox 4">
            <a:hlinkClick r:id="rId6"/>
            <a:extLst>
              <a:ext uri="{FF2B5EF4-FFF2-40B4-BE49-F238E27FC236}">
                <a16:creationId xmlns:a16="http://schemas.microsoft.com/office/drawing/2014/main" id="{3A4E18E2-5F3D-777E-E4DB-F5030BA888C9}"/>
              </a:ext>
            </a:extLst>
          </p:cNvPr>
          <p:cNvSpPr txBox="1">
            <a:spLocks/>
          </p:cNvSpPr>
          <p:nvPr/>
        </p:nvSpPr>
        <p:spPr>
          <a:xfrm>
            <a:off x="-3" y="6064436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Click here to see more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Premion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078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40378E2-D0D7-4647-B48C-D43850CFFF09}"/>
</file>

<file path=customXml/itemProps2.xml><?xml version="1.0" encoding="utf-8"?>
<ds:datastoreItem xmlns:ds="http://schemas.openxmlformats.org/officeDocument/2006/customXml" ds:itemID="{B837D14F-7232-42C1-9944-2479510E49D2}"/>
</file>

<file path=customXml/itemProps3.xml><?xml version="1.0" encoding="utf-8"?>
<ds:datastoreItem xmlns:ds="http://schemas.openxmlformats.org/officeDocument/2006/customXml" ds:itemID="{EFB6874B-3A60-4667-B62A-E4B819E74E2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2024-08-08T18:22:24Z</dcterms:created>
  <dcterms:modified xsi:type="dcterms:W3CDTF">2024-08-08T18:22:34Z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