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47431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840BED-15EB-4967-8DDC-27D8BC1C1200}" v="1" dt="2025-12-10T20:11:54.6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D81AFA50-692E-4678-A384-3793507736DC}"/>
    <pc:docChg chg="addSld modSld">
      <pc:chgData name="Dylan Breger" userId="9b3da09f-10fe-42ec-9aa5-9fa2a3e9cc20" providerId="ADAL" clId="{D81AFA50-692E-4678-A384-3793507736DC}" dt="2025-12-10T20:11:54.665" v="0"/>
      <pc:docMkLst>
        <pc:docMk/>
      </pc:docMkLst>
      <pc:sldChg chg="add">
        <pc:chgData name="Dylan Breger" userId="9b3da09f-10fe-42ec-9aa5-9fa2a3e9cc20" providerId="ADAL" clId="{D81AFA50-692E-4678-A384-3793507736DC}" dt="2025-12-10T20:11:54.665" v="0"/>
        <pc:sldMkLst>
          <pc:docMk/>
          <pc:sldMk cId="4157080426" sldId="214747431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2913223140495868E-2"/>
          <c:y val="0.16811988194749561"/>
          <c:w val="0.97417355371900827"/>
          <c:h val="0.7313972998814896"/>
        </c:manualLayout>
      </c:layout>
      <c:barChart>
        <c:barDir val="col"/>
        <c:grouping val="clustered"/>
        <c:varyColors val="0"/>
        <c:ser>
          <c:idx val="0"/>
          <c:order val="0"/>
          <c:tx>
            <c:strRef>
              <c:f>Sheet1!$B$1</c:f>
              <c:strCache>
                <c:ptCount val="1"/>
                <c:pt idx="0">
                  <c:v>Two Social Media Ads</c:v>
                </c:pt>
              </c:strCache>
            </c:strRef>
          </c:tx>
          <c:spPr>
            <a:solidFill>
              <a:srgbClr val="1F1A6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1F1A62"/>
                    </a:solidFill>
                    <a:latin typeface="Helvetica" panose="020B0403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TV and all Social</c:v>
                </c:pt>
                <c:pt idx="1">
                  <c:v>TV and Social Video Feed</c:v>
                </c:pt>
                <c:pt idx="2">
                  <c:v>TV and Social Feed</c:v>
                </c:pt>
              </c:strCache>
            </c:strRef>
          </c:cat>
          <c:val>
            <c:numRef>
              <c:f>Sheet1!$B$2:$B$4</c:f>
              <c:numCache>
                <c:formatCode>0.0%</c:formatCode>
                <c:ptCount val="3"/>
                <c:pt idx="0">
                  <c:v>0.11700000000000001</c:v>
                </c:pt>
                <c:pt idx="1">
                  <c:v>5.7000000000000002E-2</c:v>
                </c:pt>
                <c:pt idx="2">
                  <c:v>0.17599999999999999</c:v>
                </c:pt>
              </c:numCache>
            </c:numRef>
          </c:val>
          <c:extLst>
            <c:ext xmlns:c16="http://schemas.microsoft.com/office/drawing/2014/chart" uri="{C3380CC4-5D6E-409C-BE32-E72D297353CC}">
              <c16:uniqueId val="{00000000-EBEB-4C82-A336-7BA768D798D9}"/>
            </c:ext>
          </c:extLst>
        </c:ser>
        <c:ser>
          <c:idx val="1"/>
          <c:order val="1"/>
          <c:tx>
            <c:strRef>
              <c:f>Sheet1!$C$1</c:f>
              <c:strCache>
                <c:ptCount val="1"/>
                <c:pt idx="0">
                  <c:v>Streaming TV Ad + Social Media Ads</c:v>
                </c:pt>
              </c:strCache>
            </c:strRef>
          </c:tx>
          <c:spPr>
            <a:solidFill>
              <a:srgbClr val="ED3C8D"/>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600" b="1" i="0" u="none" strike="noStrike" kern="1200" baseline="0">
                    <a:solidFill>
                      <a:srgbClr val="1F1A62"/>
                    </a:solidFill>
                    <a:latin typeface="Helvetica" panose="020B0403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TV and all Social</c:v>
                </c:pt>
                <c:pt idx="1">
                  <c:v>TV and Social Video Feed</c:v>
                </c:pt>
                <c:pt idx="2">
                  <c:v>TV and Social Feed</c:v>
                </c:pt>
              </c:strCache>
            </c:strRef>
          </c:cat>
          <c:val>
            <c:numRef>
              <c:f>Sheet1!$C$2:$C$4</c:f>
              <c:numCache>
                <c:formatCode>0.0%</c:formatCode>
                <c:ptCount val="3"/>
                <c:pt idx="0">
                  <c:v>0.32400000000000001</c:v>
                </c:pt>
                <c:pt idx="1">
                  <c:v>0.28000000000000003</c:v>
                </c:pt>
                <c:pt idx="2">
                  <c:v>0.36799999999999999</c:v>
                </c:pt>
              </c:numCache>
            </c:numRef>
          </c:val>
          <c:extLst>
            <c:ext xmlns:c16="http://schemas.microsoft.com/office/drawing/2014/chart" uri="{C3380CC4-5D6E-409C-BE32-E72D297353CC}">
              <c16:uniqueId val="{00000001-EBEB-4C82-A336-7BA768D798D9}"/>
            </c:ext>
          </c:extLst>
        </c:ser>
        <c:dLbls>
          <c:showLegendKey val="0"/>
          <c:showVal val="0"/>
          <c:showCatName val="0"/>
          <c:showSerName val="0"/>
          <c:showPercent val="0"/>
          <c:showBubbleSize val="0"/>
        </c:dLbls>
        <c:gapWidth val="219"/>
        <c:overlap val="-27"/>
        <c:axId val="1639773775"/>
        <c:axId val="1639774255"/>
      </c:barChart>
      <c:catAx>
        <c:axId val="1639773775"/>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1197" b="0" i="0" u="none" strike="noStrike" kern="1200" baseline="0">
                <a:solidFill>
                  <a:srgbClr val="1B1464"/>
                </a:solidFill>
                <a:latin typeface="Helvetica" panose="020B0403020202020204" pitchFamily="34" charset="0"/>
                <a:ea typeface="+mn-ea"/>
                <a:cs typeface="Arial" panose="020B0604020202020204" pitchFamily="34" charset="0"/>
              </a:defRPr>
            </a:pPr>
            <a:endParaRPr lang="en-US"/>
          </a:p>
        </c:txPr>
        <c:crossAx val="1639774255"/>
        <c:crosses val="autoZero"/>
        <c:auto val="1"/>
        <c:lblAlgn val="ctr"/>
        <c:lblOffset val="100"/>
        <c:noMultiLvlLbl val="0"/>
      </c:catAx>
      <c:valAx>
        <c:axId val="1639774255"/>
        <c:scaling>
          <c:orientation val="minMax"/>
        </c:scaling>
        <c:delete val="1"/>
        <c:axPos val="l"/>
        <c:numFmt formatCode="0.0%" sourceLinked="1"/>
        <c:majorTickMark val="none"/>
        <c:minorTickMark val="none"/>
        <c:tickLblPos val="nextTo"/>
        <c:crossAx val="163977377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rgbClr val="1F1A62"/>
              </a:solidFill>
              <a:latin typeface="Helvetica" panose="020B0403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rgbClr val="1F1A62"/>
          </a:solidFill>
          <a:latin typeface="Helvetica" panose="020B0403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5D7A2-BA4A-AE35-D656-B3C1DB2F83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04BD53-AB5E-9F97-66A7-9FCA3B6694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0A3B91-7F82-91EF-2218-8432A153D99F}"/>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5" name="Footer Placeholder 4">
            <a:extLst>
              <a:ext uri="{FF2B5EF4-FFF2-40B4-BE49-F238E27FC236}">
                <a16:creationId xmlns:a16="http://schemas.microsoft.com/office/drawing/2014/main" id="{98609C69-60C8-D84C-56A0-4648589EA8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6B8007-F912-CDB2-A77E-C90CDE4FD75B}"/>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4029962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EF9FA-31B9-FFE0-0437-5B73C7F907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A88A59-DE5E-30D4-A376-C2B9BC3DA2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867A08-635C-CB71-9948-A988B70CD833}"/>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5" name="Footer Placeholder 4">
            <a:extLst>
              <a:ext uri="{FF2B5EF4-FFF2-40B4-BE49-F238E27FC236}">
                <a16:creationId xmlns:a16="http://schemas.microsoft.com/office/drawing/2014/main" id="{63AAEB2A-5CCE-A5E4-1DE0-661A461C8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331E3-556A-A3A4-9104-01D0CBEB626E}"/>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562980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58DED5-326A-1D8B-35BC-23F3E64CFE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E76296-3E20-242A-21DF-CB711CCB24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06CAD7-6100-DF38-06CA-0020C4417216}"/>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5" name="Footer Placeholder 4">
            <a:extLst>
              <a:ext uri="{FF2B5EF4-FFF2-40B4-BE49-F238E27FC236}">
                <a16:creationId xmlns:a16="http://schemas.microsoft.com/office/drawing/2014/main" id="{5508FAB3-CEB4-CBEF-8AEE-22D4FE1745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668C6A-330B-4126-07BB-B376A128CE25}"/>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2459325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74494-8B42-C6C7-4169-54DEC7B6BE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336914-98FF-B64F-9E47-88A8B382BE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F7AC11-5C9D-C920-BDB3-A42E7F5667F7}"/>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5" name="Footer Placeholder 4">
            <a:extLst>
              <a:ext uri="{FF2B5EF4-FFF2-40B4-BE49-F238E27FC236}">
                <a16:creationId xmlns:a16="http://schemas.microsoft.com/office/drawing/2014/main" id="{F2FA08A3-3F7B-642E-37A2-94C9C232A9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3FEC79-D87D-5A97-9CB5-7AC307C5C31C}"/>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94911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648F5-9F49-5E95-FC27-EBA96CFB6F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3216B2-2008-E564-89F0-A5D90072107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4587A9-AF3E-BDB3-66B3-F24B7FB8D71C}"/>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5" name="Footer Placeholder 4">
            <a:extLst>
              <a:ext uri="{FF2B5EF4-FFF2-40B4-BE49-F238E27FC236}">
                <a16:creationId xmlns:a16="http://schemas.microsoft.com/office/drawing/2014/main" id="{1AA4798C-EA19-1D17-65B2-0D40D9D999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48F512-FFFE-FFDC-D8F6-E7E368134FA7}"/>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268028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F805D-81F6-EE93-5D25-32AF75C1EF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7F25D6-7041-EBB0-73DE-AA9792E422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1B6866-6DE8-AF2C-2640-FB2825F3AB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30E219-0D4D-E770-61DA-5F2A1588CA90}"/>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6" name="Footer Placeholder 5">
            <a:extLst>
              <a:ext uri="{FF2B5EF4-FFF2-40B4-BE49-F238E27FC236}">
                <a16:creationId xmlns:a16="http://schemas.microsoft.com/office/drawing/2014/main" id="{25BC6BE6-65F1-237F-28E3-DF23EFFF34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7179E-58A0-8700-E5A3-23E68BE0DE4C}"/>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160961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55247-92B6-D972-7750-914374FC66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4EAD55-FEE9-EA2E-8329-E48BAE8520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4B10C1-1D5E-FB83-D8FF-99812EB6E7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64FEC9-EB6C-88F2-52FE-64C2E62D11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4D28F3-7A23-F711-29DB-1D07AA975B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CF8BF-25A2-33C5-241B-D3E29793B00C}"/>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8" name="Footer Placeholder 7">
            <a:extLst>
              <a:ext uri="{FF2B5EF4-FFF2-40B4-BE49-F238E27FC236}">
                <a16:creationId xmlns:a16="http://schemas.microsoft.com/office/drawing/2014/main" id="{B1ECECC4-7064-0730-3263-9042F286E7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30362D-9DBF-7A83-2656-1E7938AF043B}"/>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422261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5CD86-A633-6271-446B-8E5EB238E1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FBFB34-42A9-065B-CB46-CD8035D07970}"/>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4" name="Footer Placeholder 3">
            <a:extLst>
              <a:ext uri="{FF2B5EF4-FFF2-40B4-BE49-F238E27FC236}">
                <a16:creationId xmlns:a16="http://schemas.microsoft.com/office/drawing/2014/main" id="{BF2F2BAC-3CC9-5E62-789A-09133D4C8B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1DE06E-DD99-5478-1877-A1CA82198AF1}"/>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3001962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97C2E-6374-E2B3-1C1B-28FFA779B9E4}"/>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3" name="Footer Placeholder 2">
            <a:extLst>
              <a:ext uri="{FF2B5EF4-FFF2-40B4-BE49-F238E27FC236}">
                <a16:creationId xmlns:a16="http://schemas.microsoft.com/office/drawing/2014/main" id="{98D1B610-AF2C-EA2C-8001-BA2D5DD929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EAF762-142E-CFE3-8C63-478948D16897}"/>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51386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359BB-9E67-A7DA-055A-FDA5727CB0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EFEF843-214A-2651-90E8-70CEDD4B70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D08AB1-9E7B-D02B-F5C2-B85C5749F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77103C-8014-4CCE-3A82-65B6C2255713}"/>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6" name="Footer Placeholder 5">
            <a:extLst>
              <a:ext uri="{FF2B5EF4-FFF2-40B4-BE49-F238E27FC236}">
                <a16:creationId xmlns:a16="http://schemas.microsoft.com/office/drawing/2014/main" id="{FC5B969C-C9A3-F5B9-5719-F26927D595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55F045-A7E6-14BA-D006-4F84CF28FCAE}"/>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367198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4A662-0F7C-1F1D-6CCE-EA1D0F4339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6CE504-AA93-F1CB-E981-10DE666201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9ECFD1-0399-E687-78D5-E6C577F23E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9DCE9A-2D10-CB16-BF66-000B5F2722CA}"/>
              </a:ext>
            </a:extLst>
          </p:cNvPr>
          <p:cNvSpPr>
            <a:spLocks noGrp="1"/>
          </p:cNvSpPr>
          <p:nvPr>
            <p:ph type="dt" sz="half" idx="10"/>
          </p:nvPr>
        </p:nvSpPr>
        <p:spPr/>
        <p:txBody>
          <a:bodyPr/>
          <a:lstStyle/>
          <a:p>
            <a:fld id="{1C2EDB1F-CB1D-4037-A643-E32FE29944BB}" type="datetimeFigureOut">
              <a:rPr lang="en-US" smtClean="0"/>
              <a:t>12/10/2025</a:t>
            </a:fld>
            <a:endParaRPr lang="en-US"/>
          </a:p>
        </p:txBody>
      </p:sp>
      <p:sp>
        <p:nvSpPr>
          <p:cNvPr id="6" name="Footer Placeholder 5">
            <a:extLst>
              <a:ext uri="{FF2B5EF4-FFF2-40B4-BE49-F238E27FC236}">
                <a16:creationId xmlns:a16="http://schemas.microsoft.com/office/drawing/2014/main" id="{4D817CCE-B2AD-5BFD-18E3-50373EB044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C3302A-9381-29D6-BAF8-7D0507CD0383}"/>
              </a:ext>
            </a:extLst>
          </p:cNvPr>
          <p:cNvSpPr>
            <a:spLocks noGrp="1"/>
          </p:cNvSpPr>
          <p:nvPr>
            <p:ph type="sldNum" sz="quarter" idx="12"/>
          </p:nvPr>
        </p:nvSpPr>
        <p:spPr/>
        <p:txBody>
          <a:bodyPr/>
          <a:lstStyle/>
          <a:p>
            <a:fld id="{55515B6B-AC02-4291-B27C-C5CE2D3DCA4D}" type="slidenum">
              <a:rPr lang="en-US" smtClean="0"/>
              <a:t>‹#›</a:t>
            </a:fld>
            <a:endParaRPr lang="en-US"/>
          </a:p>
        </p:txBody>
      </p:sp>
    </p:spTree>
    <p:extLst>
      <p:ext uri="{BB962C8B-B14F-4D97-AF65-F5344CB8AC3E}">
        <p14:creationId xmlns:p14="http://schemas.microsoft.com/office/powerpoint/2010/main" val="56842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69E947-E4D2-7FD8-C602-07AD6E7DA3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FC21B5-0C4F-B367-8D27-C711E2D3EA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934994-E4B6-CD2F-BFD3-B783F8477A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2EDB1F-CB1D-4037-A643-E32FE29944BB}" type="datetimeFigureOut">
              <a:rPr lang="en-US" smtClean="0"/>
              <a:t>12/10/2025</a:t>
            </a:fld>
            <a:endParaRPr lang="en-US"/>
          </a:p>
        </p:txBody>
      </p:sp>
      <p:sp>
        <p:nvSpPr>
          <p:cNvPr id="5" name="Footer Placeholder 4">
            <a:extLst>
              <a:ext uri="{FF2B5EF4-FFF2-40B4-BE49-F238E27FC236}">
                <a16:creationId xmlns:a16="http://schemas.microsoft.com/office/drawing/2014/main" id="{26039A91-E674-E1E9-2151-3BCB4525B4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74E3CC0-F66A-372D-DD50-16BF65807F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515B6B-AC02-4291-B27C-C5CE2D3DCA4D}" type="slidenum">
              <a:rPr lang="en-US" smtClean="0"/>
              <a:t>‹#›</a:t>
            </a:fld>
            <a:endParaRPr lang="en-US"/>
          </a:p>
        </p:txBody>
      </p:sp>
    </p:spTree>
    <p:extLst>
      <p:ext uri="{BB962C8B-B14F-4D97-AF65-F5344CB8AC3E}">
        <p14:creationId xmlns:p14="http://schemas.microsoft.com/office/powerpoint/2010/main" val="1895218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hevab.com/insights" TargetMode="External"/><Relationship Id="rId7"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thevab.com/signin?utm_source=grab-and-go&amp;utm_medium=vab-insights&amp;utm_campaign=" TargetMode="External"/><Relationship Id="rId4" Type="http://schemas.openxmlformats.org/officeDocument/2006/relationships/hyperlink" Target="https://www.universalads.com/reports/beyond-the-scroll-how-tv-drives-performance-for-emerging-bran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C4746-F0DE-0EA0-2CF2-E72288526F1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5572312-CEAD-BAE6-0C9A-E228FA8DCD25}"/>
              </a:ext>
            </a:extLst>
          </p:cNvPr>
          <p:cNvSpPr>
            <a:spLocks/>
          </p:cNvSpPr>
          <p:nvPr/>
        </p:nvSpPr>
        <p:spPr>
          <a:xfrm>
            <a:off x="0" y="1698993"/>
            <a:ext cx="12191999" cy="5170157"/>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B02EDE65-2744-5BF2-7AA8-2BB5E8399422}"/>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6" name="Rectangle 5">
            <a:extLst>
              <a:ext uri="{FF2B5EF4-FFF2-40B4-BE49-F238E27FC236}">
                <a16:creationId xmlns:a16="http://schemas.microsoft.com/office/drawing/2014/main" id="{43D7DF43-B0B9-A70F-E6C4-D4BEA751139C}"/>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998F7148-5673-286E-3DA8-D66E6BE057E3}"/>
              </a:ext>
            </a:extLst>
          </p:cNvPr>
          <p:cNvSpPr txBox="1"/>
          <p:nvPr/>
        </p:nvSpPr>
        <p:spPr>
          <a:xfrm>
            <a:off x="483207" y="5836616"/>
            <a:ext cx="1168727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1B1464"/>
                </a:solidFill>
                <a:effectLst/>
                <a:uLnTx/>
                <a:uFillTx/>
                <a:latin typeface="Helvetica" panose="020B0403020202020204" pitchFamily="34" charset="0"/>
                <a:ea typeface="+mn-ea"/>
                <a:cs typeface="+mn-cs"/>
              </a:rPr>
              <a:t>Source: Universal Ads, </a:t>
            </a:r>
            <a:r>
              <a:rPr kumimoji="0" lang="en-US" sz="800" b="0" i="1" u="none" strike="noStrike" kern="1200" cap="none" spc="0" normalizeH="0" baseline="0" noProof="0" dirty="0">
                <a:ln>
                  <a:noFill/>
                </a:ln>
                <a:solidFill>
                  <a:srgbClr val="1B1464"/>
                </a:solidFill>
                <a:effectLst/>
                <a:uLnTx/>
                <a:uFillTx/>
                <a:latin typeface="Helvetica" panose="020B0403020202020204" pitchFamily="34" charset="0"/>
                <a:ea typeface="+mn-ea"/>
                <a:cs typeface="+mn-cs"/>
              </a:rPr>
              <a:t>Beyond the Scroll: How TV drives performance for emerging brands</a:t>
            </a:r>
            <a:r>
              <a:rPr kumimoji="0" lang="en-US" sz="800" b="0" u="none" strike="noStrike" kern="1200" cap="none" spc="0" normalizeH="0" baseline="0" noProof="0" dirty="0">
                <a:ln>
                  <a:noFill/>
                </a:ln>
                <a:solidFill>
                  <a:srgbClr val="1B1464"/>
                </a:solidFill>
                <a:effectLst/>
                <a:uLnTx/>
                <a:uFillTx/>
                <a:latin typeface="Helvetica" panose="020B0403020202020204" pitchFamily="34" charset="0"/>
                <a:ea typeface="+mn-ea"/>
                <a:cs typeface="+mn-cs"/>
              </a:rPr>
              <a:t>, November 2025. Chart data represents all social together along with breakouts of ‘Social Video Feed’, which refers to Reels</a:t>
            </a:r>
            <a:r>
              <a:rPr lang="en-US" sz="800" dirty="0">
                <a:solidFill>
                  <a:srgbClr val="1B1464"/>
                </a:solidFill>
                <a:latin typeface="Helvetica" panose="020B0403020202020204" pitchFamily="34" charset="0"/>
              </a:rPr>
              <a:t> and/or short feeds, and ‘Social Feed’ which refers to the main homepage feed. ‘TV and all Social’ refers to TV vs. an aggregate of both social media types (Social Video Feed and Social Feed). ‘TV and Social Video Feed’ refers to TV vs. the Reels environment. ‘TV and Social Feed’ is </a:t>
            </a:r>
            <a:r>
              <a:rPr lang="en-US" sz="800">
                <a:solidFill>
                  <a:srgbClr val="1B1464"/>
                </a:solidFill>
                <a:latin typeface="Helvetica" panose="020B0403020202020204" pitchFamily="34" charset="0"/>
              </a:rPr>
              <a:t>TV vs. the </a:t>
            </a:r>
            <a:r>
              <a:rPr lang="en-US" sz="800" dirty="0">
                <a:solidFill>
                  <a:srgbClr val="1B1464"/>
                </a:solidFill>
                <a:latin typeface="Helvetica" panose="020B0403020202020204" pitchFamily="34" charset="0"/>
              </a:rPr>
              <a:t>Instagram feed environment.</a:t>
            </a:r>
            <a:endParaRPr kumimoji="0" lang="en-US" sz="1050" b="0" i="0" u="none" strike="noStrike" kern="100" cap="none" spc="0" normalizeH="0" baseline="0" noProof="0" dirty="0">
              <a:ln>
                <a:noFill/>
              </a:ln>
              <a:solidFill>
                <a:prstClr val="black"/>
              </a:solidFill>
              <a:effectLst/>
              <a:uLnTx/>
              <a:uFillTx/>
              <a:latin typeface="Helvetica" panose="020B0403020202020204" pitchFamily="34" charset="0"/>
              <a:ea typeface="Aptos" panose="020B000402020202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9DEA10CE-71D9-787B-4FCF-8FA1346797F0}"/>
              </a:ext>
            </a:extLst>
          </p:cNvPr>
          <p:cNvSpPr/>
          <p:nvPr/>
        </p:nvSpPr>
        <p:spPr>
          <a:xfrm>
            <a:off x="0" y="0"/>
            <a:ext cx="2792361" cy="321228"/>
          </a:xfrm>
          <a:prstGeom prst="rect">
            <a:avLst/>
          </a:prstGeom>
          <a:solidFill>
            <a:srgbClr val="1B1464"/>
          </a:solidFill>
          <a:ln>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rPr>
              <a:t>Brand Recall: Streaming vs. Social</a:t>
            </a:r>
          </a:p>
        </p:txBody>
      </p:sp>
      <p:sp>
        <p:nvSpPr>
          <p:cNvPr id="10" name="Rectangle 9">
            <a:extLst>
              <a:ext uri="{FF2B5EF4-FFF2-40B4-BE49-F238E27FC236}">
                <a16:creationId xmlns:a16="http://schemas.microsoft.com/office/drawing/2014/main" id="{05313AF0-E442-8EE8-CE71-635F062D958B}"/>
              </a:ext>
            </a:extLst>
          </p:cNvPr>
          <p:cNvSpPr/>
          <p:nvPr/>
        </p:nvSpPr>
        <p:spPr>
          <a:xfrm>
            <a:off x="75405" y="440921"/>
            <a:ext cx="10248315"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b="1" dirty="0">
                <a:solidFill>
                  <a:srgbClr val="1B1464"/>
                </a:solidFill>
                <a:latin typeface="Helvetica" pitchFamily="2" charset="0"/>
              </a:rPr>
              <a:t>Pairing streaming TV and social media together </a:t>
            </a:r>
            <a:r>
              <a:rPr kumimoji="0" lang="en-US" sz="2600" b="1" i="0" u="none" strike="noStrike" kern="1200" cap="none" spc="0" normalizeH="0" baseline="0" noProof="0" dirty="0">
                <a:ln>
                  <a:noFill/>
                </a:ln>
                <a:solidFill>
                  <a:srgbClr val="1B1464"/>
                </a:solidFill>
                <a:effectLst/>
                <a:uLnTx/>
                <a:uFillTx/>
                <a:latin typeface="Helvetica" pitchFamily="2" charset="0"/>
                <a:ea typeface="+mn-ea"/>
                <a:cs typeface="+mn-cs"/>
              </a:rPr>
              <a:t>increases unaided brand recall</a:t>
            </a:r>
          </a:p>
        </p:txBody>
      </p:sp>
      <p:sp>
        <p:nvSpPr>
          <p:cNvPr id="11" name="TextBox 10">
            <a:hlinkClick r:id="rId4"/>
            <a:extLst>
              <a:ext uri="{FF2B5EF4-FFF2-40B4-BE49-F238E27FC236}">
                <a16:creationId xmlns:a16="http://schemas.microsoft.com/office/drawing/2014/main" id="{1965A7F9-D648-64A7-FEBB-CF3449A0D8E9}"/>
              </a:ext>
            </a:extLst>
          </p:cNvPr>
          <p:cNvSpPr txBox="1">
            <a:spLocks/>
          </p:cNvSpPr>
          <p:nvPr/>
        </p:nvSpPr>
        <p:spPr>
          <a:xfrm>
            <a:off x="-3" y="6259773"/>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Click here for more insights from </a:t>
            </a:r>
            <a:r>
              <a:rPr kumimoji="0" lang="en-US" sz="1200" b="1" i="1" u="sng"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Universal Ads</a:t>
            </a:r>
          </a:p>
        </p:txBody>
      </p:sp>
      <p:sp>
        <p:nvSpPr>
          <p:cNvPr id="12" name="Rectangle 11">
            <a:extLst>
              <a:ext uri="{FF2B5EF4-FFF2-40B4-BE49-F238E27FC236}">
                <a16:creationId xmlns:a16="http://schemas.microsoft.com/office/drawing/2014/main" id="{6B282DC6-E9A2-D419-6139-9529C8206FFD}"/>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 name="TextBox 12">
            <a:extLst>
              <a:ext uri="{FF2B5EF4-FFF2-40B4-BE49-F238E27FC236}">
                <a16:creationId xmlns:a16="http://schemas.microsoft.com/office/drawing/2014/main" id="{EF4995B4-C443-BAD9-1564-E972FB1112F0}"/>
              </a:ext>
            </a:extLst>
          </p:cNvPr>
          <p:cNvSpPr txBox="1"/>
          <p:nvPr/>
        </p:nvSpPr>
        <p:spPr>
          <a:xfrm>
            <a:off x="10233660" y="2907"/>
            <a:ext cx="199644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streaming insights</a:t>
            </a:r>
          </a:p>
        </p:txBody>
      </p:sp>
      <p:pic>
        <p:nvPicPr>
          <p:cNvPr id="14" name="Picture 2">
            <a:hlinkClick r:id="rId5"/>
            <a:extLst>
              <a:ext uri="{FF2B5EF4-FFF2-40B4-BE49-F238E27FC236}">
                <a16:creationId xmlns:a16="http://schemas.microsoft.com/office/drawing/2014/main" id="{9BF9F0CF-CD1B-203A-3E0F-A25961A48F59}"/>
              </a:ext>
            </a:extLst>
          </p:cNvPr>
          <p:cNvPicPr>
            <a:picLocks noChangeAspect="1" noChangeArrowheads="1"/>
          </p:cNvPicPr>
          <p:nvPr/>
        </p:nvPicPr>
        <p:blipFill rotWithShape="1">
          <a:blip r:embed="rId6"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5" name="Chart 34">
            <a:extLst>
              <a:ext uri="{FF2B5EF4-FFF2-40B4-BE49-F238E27FC236}">
                <a16:creationId xmlns:a16="http://schemas.microsoft.com/office/drawing/2014/main" id="{C4FAB4B1-85F0-F2ED-7344-D681FEDF2C6F}"/>
              </a:ext>
            </a:extLst>
          </p:cNvPr>
          <p:cNvGraphicFramePr/>
          <p:nvPr/>
        </p:nvGraphicFramePr>
        <p:xfrm>
          <a:off x="686816" y="2138781"/>
          <a:ext cx="10818368" cy="3698182"/>
        </p:xfrm>
        <a:graphic>
          <a:graphicData uri="http://schemas.openxmlformats.org/drawingml/2006/chart">
            <c:chart xmlns:c="http://schemas.openxmlformats.org/drawingml/2006/chart" xmlns:r="http://schemas.openxmlformats.org/officeDocument/2006/relationships" r:id="rId7"/>
          </a:graphicData>
        </a:graphic>
      </p:graphicFrame>
      <p:sp>
        <p:nvSpPr>
          <p:cNvPr id="37" name="TextBox 36">
            <a:extLst>
              <a:ext uri="{FF2B5EF4-FFF2-40B4-BE49-F238E27FC236}">
                <a16:creationId xmlns:a16="http://schemas.microsoft.com/office/drawing/2014/main" id="{FBEFE45B-12DA-A2D9-4793-B06A8ED22D33}"/>
              </a:ext>
            </a:extLst>
          </p:cNvPr>
          <p:cNvSpPr txBox="1"/>
          <p:nvPr/>
        </p:nvSpPr>
        <p:spPr>
          <a:xfrm>
            <a:off x="2677187" y="1792261"/>
            <a:ext cx="6837623" cy="338554"/>
          </a:xfrm>
          <a:prstGeom prst="rect">
            <a:avLst/>
          </a:prstGeom>
          <a:noFill/>
        </p:spPr>
        <p:txBody>
          <a:bodyPr wrap="square" rtlCol="0">
            <a:spAutoFit/>
          </a:bodyPr>
          <a:lstStyle>
            <a:defPPr>
              <a:defRPr lang="en-US"/>
            </a:defPPr>
            <a:lvl1pPr marR="0" lvl="0" indent="0" algn="ctr" defTabSz="586082" fontAlgn="auto">
              <a:lnSpc>
                <a:spcPct val="100000"/>
              </a:lnSpc>
              <a:spcBef>
                <a:spcPts val="0"/>
              </a:spcBef>
              <a:spcAft>
                <a:spcPts val="0"/>
              </a:spcAft>
              <a:buClrTx/>
              <a:buSzTx/>
              <a:buFontTx/>
              <a:buNone/>
              <a:tabLst/>
              <a:defRPr kumimoji="0" sz="1200" b="1" i="0" u="sng" strike="noStrike" cap="none" spc="0" normalizeH="0" baseline="0">
                <a:ln>
                  <a:noFill/>
                </a:ln>
                <a:solidFill>
                  <a:srgbClr val="1F1A62"/>
                </a:solidFill>
                <a:effectLst/>
                <a:uLnTx/>
                <a:uFillTx/>
                <a:latin typeface="Helvetica Light" panose="020B0403020202020204"/>
                <a:ea typeface="Open Sans" panose="020B0606030504020204" pitchFamily="34" charset="0"/>
                <a:cs typeface="Open Sans" panose="020B0606030504020204" pitchFamily="34" charset="0"/>
              </a:defRPr>
            </a:lvl1pPr>
          </a:lstStyle>
          <a:p>
            <a:pPr marL="0" marR="0" lvl="0" indent="0" algn="ctr" defTabSz="586082"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1F1A62"/>
                </a:solidFill>
                <a:effectLst/>
                <a:uLnTx/>
                <a:uFillTx/>
                <a:latin typeface="Helvetica" panose="020B0604020202020204" pitchFamily="34" charset="0"/>
                <a:ea typeface="Open Sans" panose="020B0606030504020204" pitchFamily="34" charset="0"/>
                <a:cs typeface="Helvetica" panose="020B0604020202020204" pitchFamily="34" charset="0"/>
              </a:rPr>
              <a:t>Impact on Brand Recall by Media Type</a:t>
            </a:r>
          </a:p>
        </p:txBody>
      </p:sp>
      <p:sp>
        <p:nvSpPr>
          <p:cNvPr id="38" name="Rectangle 37">
            <a:extLst>
              <a:ext uri="{FF2B5EF4-FFF2-40B4-BE49-F238E27FC236}">
                <a16:creationId xmlns:a16="http://schemas.microsoft.com/office/drawing/2014/main" id="{0C1DC4E0-FDFF-9FB1-E8D9-3207AF2B8C68}"/>
              </a:ext>
            </a:extLst>
          </p:cNvPr>
          <p:cNvSpPr/>
          <p:nvPr/>
        </p:nvSpPr>
        <p:spPr>
          <a:xfrm>
            <a:off x="3540950" y="2947469"/>
            <a:ext cx="914400" cy="320492"/>
          </a:xfrm>
          <a:prstGeom prst="rect">
            <a:avLst/>
          </a:prstGeom>
          <a:solidFill>
            <a:srgbClr val="4EBEA4"/>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latin typeface="Helvetica" panose="020B0403020202020204" pitchFamily="34" charset="0"/>
              </a:rPr>
              <a:t>+2.8X</a:t>
            </a:r>
          </a:p>
        </p:txBody>
      </p:sp>
      <p:sp>
        <p:nvSpPr>
          <p:cNvPr id="39" name="Rectangle 38">
            <a:extLst>
              <a:ext uri="{FF2B5EF4-FFF2-40B4-BE49-F238E27FC236}">
                <a16:creationId xmlns:a16="http://schemas.microsoft.com/office/drawing/2014/main" id="{1008508D-D57A-9A1E-0CFC-05869AA1EEC9}"/>
              </a:ext>
            </a:extLst>
          </p:cNvPr>
          <p:cNvSpPr/>
          <p:nvPr/>
        </p:nvSpPr>
        <p:spPr>
          <a:xfrm>
            <a:off x="10590784" y="2647296"/>
            <a:ext cx="914400" cy="320492"/>
          </a:xfrm>
          <a:prstGeom prst="rect">
            <a:avLst/>
          </a:prstGeom>
          <a:solidFill>
            <a:srgbClr val="4EBEA4"/>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latin typeface="Helvetica" panose="020B0403020202020204" pitchFamily="34" charset="0"/>
              </a:rPr>
              <a:t>+2.1X</a:t>
            </a:r>
          </a:p>
        </p:txBody>
      </p:sp>
      <p:sp>
        <p:nvSpPr>
          <p:cNvPr id="8" name="Rectangle 7">
            <a:extLst>
              <a:ext uri="{FF2B5EF4-FFF2-40B4-BE49-F238E27FC236}">
                <a16:creationId xmlns:a16="http://schemas.microsoft.com/office/drawing/2014/main" id="{DE597EAF-DA11-5E2E-62BF-1E610859B8E4}"/>
              </a:ext>
            </a:extLst>
          </p:cNvPr>
          <p:cNvSpPr/>
          <p:nvPr/>
        </p:nvSpPr>
        <p:spPr>
          <a:xfrm>
            <a:off x="7086499" y="3234095"/>
            <a:ext cx="914400" cy="320492"/>
          </a:xfrm>
          <a:prstGeom prst="rect">
            <a:avLst/>
          </a:prstGeom>
          <a:solidFill>
            <a:srgbClr val="4EBEA4"/>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latin typeface="Helvetica" panose="020B0403020202020204" pitchFamily="34" charset="0"/>
              </a:rPr>
              <a:t>+5X</a:t>
            </a:r>
          </a:p>
        </p:txBody>
      </p:sp>
    </p:spTree>
    <p:extLst>
      <p:ext uri="{BB962C8B-B14F-4D97-AF65-F5344CB8AC3E}">
        <p14:creationId xmlns:p14="http://schemas.microsoft.com/office/powerpoint/2010/main" val="41570804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9" ma:contentTypeDescription="Create a new document." ma:contentTypeScope="" ma:versionID="42f62077628c401177b6e4119d71e663">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19f7ddb8178aec998deff86fa7a0b28e"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50B9F6-7AB9-4EE2-B732-0911748316F4}"/>
</file>

<file path=customXml/itemProps2.xml><?xml version="1.0" encoding="utf-8"?>
<ds:datastoreItem xmlns:ds="http://schemas.openxmlformats.org/officeDocument/2006/customXml" ds:itemID="{03176515-53BC-44F8-A8F8-9EB8C131120D}"/>
</file>

<file path=customXml/itemProps3.xml><?xml version="1.0" encoding="utf-8"?>
<ds:datastoreItem xmlns:ds="http://schemas.openxmlformats.org/officeDocument/2006/customXml" ds:itemID="{B94D4404-7593-4EF2-B153-79D575F17552}"/>
</file>

<file path=docProps/app.xml><?xml version="1.0" encoding="utf-8"?>
<Properties xmlns="http://schemas.openxmlformats.org/officeDocument/2006/extended-properties" xmlns:vt="http://schemas.openxmlformats.org/officeDocument/2006/docPropsVTypes">
  <TotalTime>0</TotalTime>
  <Words>167</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2025-12-10T20:11:39Z</dcterms:created>
  <dcterms:modified xsi:type="dcterms:W3CDTF">2025-12-10T20:12:03Z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