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E133B-31F9-4B06-BEC5-A821905E10B9}" v="1" dt="2025-12-10T20:12:05.1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2:05.185" v="0"/>
      <pc:docMkLst>
        <pc:docMk/>
      </pc:docMkLst>
      <pc:sldChg chg="add">
        <pc:chgData name="Dylan Breger" userId="9b3da09f-10fe-42ec-9aa5-9fa2a3e9cc20" providerId="ADAL" clId="{D81AFA50-692E-4678-A384-3793507736DC}" dt="2025-12-10T20:12:05.185" v="0"/>
        <pc:sldMkLst>
          <pc:docMk/>
          <pc:sldMk cId="3602599779" sldId="214747424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75839832256037"/>
          <c:y val="3.2845202486700434E-2"/>
          <c:w val="0.45459001958395201"/>
          <c:h val="0.96618646632000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Increases brand awareness</c:v>
                </c:pt>
                <c:pt idx="1">
                  <c:v>Improves full-funnel reach and performance</c:v>
                </c:pt>
                <c:pt idx="2">
                  <c:v>Enhances overall marketing effectiveness</c:v>
                </c:pt>
                <c:pt idx="3">
                  <c:v>Increases sales or conversations</c:v>
                </c:pt>
                <c:pt idx="4">
                  <c:v>Drives greater ROI or ROAS</c:v>
                </c:pt>
                <c:pt idx="5">
                  <c:v>Improves ad recall</c:v>
                </c:pt>
                <c:pt idx="6">
                  <c:v>Enables retargeting across channels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0.56999999999999995</c:v>
                </c:pt>
                <c:pt idx="1">
                  <c:v>0.56000000000000005</c:v>
                </c:pt>
                <c:pt idx="2">
                  <c:v>0.51</c:v>
                </c:pt>
                <c:pt idx="3">
                  <c:v>0.48</c:v>
                </c:pt>
                <c:pt idx="4">
                  <c:v>0.47</c:v>
                </c:pt>
                <c:pt idx="5">
                  <c:v>0.47</c:v>
                </c:pt>
                <c:pt idx="6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5-4CF7-A18B-8FB96E481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127503167"/>
        <c:axId val="2127508447"/>
      </c:barChart>
      <c:catAx>
        <c:axId val="212750316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2127508447"/>
        <c:crosses val="autoZero"/>
        <c:auto val="1"/>
        <c:lblAlgn val="ctr"/>
        <c:lblOffset val="100"/>
        <c:noMultiLvlLbl val="0"/>
      </c:catAx>
      <c:valAx>
        <c:axId val="212750844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2127503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14971-DFB1-45D7-AD1E-F65F28F679E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0D932-1E85-4183-B7D2-944644E5F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92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AFD97-7A59-E607-7A03-498B2D755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51FEF-C8E6-CCFE-C205-36DCFE574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292382-FA98-6386-DB70-8624A1A8A9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469F3-CB54-A6E4-63E0-CA86237F4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598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65AC9-D592-676D-7BFD-485FEEB18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3B2A1-74B4-5FE5-DA14-780FF25F5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37DE2-EB69-50FF-C20C-924674EA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26570-0F9A-30FF-CD92-E23D6E429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3C9D5-460B-6302-2DF6-F658832B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9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D878-BD90-81D0-FEB8-259832455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5CC9A-AC50-D6BF-5E09-EC57ACBA9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828AD-4315-EC5E-B45A-BEC5845A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73EC4-54A8-E9AA-4ADA-9590DBC4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6B565-192B-BA2C-3DB8-AEEF650AE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6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86CC84-4979-578F-97D7-674346A61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EE38DA-EB03-7DE3-C94B-9CB4B6596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4EFE6-93B2-088F-8F4D-ACDE1437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0AF45-99DF-B8D9-C832-DA6F45D4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39ECC-53EB-F348-C144-DEE2E191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3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9EDD3-C646-47E8-DD0E-F10E8C4E5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53AB1-40CC-DB05-C178-E69C3E1F6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D5BAC-1BFB-2AD8-D5BA-63FE31012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601DE-0C22-602D-C9D3-E686033C2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D4455-147C-C08D-58F3-82DE3E137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9EF2-30E0-2735-1FE6-DB1F6F77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622D3-4B37-5A34-DB21-01A58F592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092B3-0F53-2AD0-F0E0-AFFBF26F0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20355-7708-CE53-8C26-5B67A0CA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7C86C-A0D1-E14B-241C-B5BFD8026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3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21F58-BF4E-C83C-CBF8-4F1B5DFE0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E2259-4472-2349-DB8C-23E98EA22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4442D-1773-E9FE-4600-5AC7938C4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2625F-C0A8-9BC4-790A-9EC880B2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BE8EE-00C7-ADD9-A834-E970930C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47619-28CD-E908-143B-F5DE330E1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5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0B28E-0D45-96CE-E95C-F2F69D67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0B158-53BB-40B1-3C17-43AF52F9A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ACC32-0A54-625F-8A28-64F79BC93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08A65-EB43-744E-BB62-9D9B8CDDD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07CC22-056E-A72E-16C0-960B9E893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71C11B-E36D-C02F-6FE7-8625900B3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74C029-2978-5F3B-50DF-BA49992B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C1A28E-0BD3-FC00-125D-19321BE4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6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F7E82-D713-E1A6-9A5B-695AC7050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D45A26-0163-3B30-A1E0-4ED90BB4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B0A70-31FC-FDE0-0133-B76FE0218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ADD95-722D-8C15-2B36-44E7F427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5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5A4C2-8FC6-9CD6-C3AE-2A0E5537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9CAC6-39AD-A7C8-FF9C-8014C8222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144BE-FDD2-4464-F4B8-59354B6B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5F89-1EBE-1854-4920-A139C8C15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964E0-B5CC-8B49-F8EB-FB266B032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036BC-BD58-B99C-6E17-47C09DB06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E8A2B-2130-3C01-05AD-395A4C5E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BE09D-A7EE-86A5-7990-E0AD17BE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A990B-CDB4-2642-3CC9-7E338DE7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6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6CDB7-7C1C-BDCD-010F-69115935B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5A2D8-5CA5-6879-E36F-1E437F594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668DB-DCC9-2D32-9781-48D8B9783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EAC4F-BF8A-7DE3-FF93-655EEB8C1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CD263-220C-BB75-CD83-1FF002AA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B1BC0-4CE9-8105-E4AC-785AECADE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72147E-569E-C60B-E56A-FEA0A97E3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ECE11-C473-C6F0-8DC5-764BD093B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28919-CA61-33B1-F977-D9D17DF73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99DCE5-089B-42EC-AAC8-D64A051E040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0BA11-10C8-922F-709F-2C734CE3D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F917E-EEEC-5BCC-7C66-8F9BB0A9F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6128D6-6E29-432B-94D2-1B110BE1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4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remion.com/expert-insights/new-survey-why-omnichannel-strategies-are-unlocking-more-value-from-ctv/" TargetMode="External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1EA20-779C-355E-F9CD-AC17D7959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DD0A6F-0EF3-6EA0-7E44-218A17DB66DC}"/>
              </a:ext>
            </a:extLst>
          </p:cNvPr>
          <p:cNvSpPr>
            <a:spLocks/>
          </p:cNvSpPr>
          <p:nvPr/>
        </p:nvSpPr>
        <p:spPr>
          <a:xfrm>
            <a:off x="0" y="1685014"/>
            <a:ext cx="12192001" cy="417063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4859D2-C502-A770-49A3-F711ACEA52CD}"/>
              </a:ext>
            </a:extLst>
          </p:cNvPr>
          <p:cNvSpPr txBox="1"/>
          <p:nvPr/>
        </p:nvSpPr>
        <p:spPr>
          <a:xfrm>
            <a:off x="418108" y="1846115"/>
            <a:ext cx="11355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Benefits of Combining Other Media Channels with CTV to Run Omnichannel Campaigns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CD60186-64D8-B778-D1B7-CC6E26264C0A}"/>
              </a:ext>
            </a:extLst>
          </p:cNvPr>
          <p:cNvGraphicFramePr/>
          <p:nvPr/>
        </p:nvGraphicFramePr>
        <p:xfrm>
          <a:off x="197009" y="2240242"/>
          <a:ext cx="11797981" cy="3477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B40821B-6FA4-9439-C408-37215503D3B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0B8DBE-EDD2-EEE3-04C0-8EF5455846B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7" name="Picture 2">
            <a:hlinkClick r:id="rId4"/>
            <a:extLst>
              <a:ext uri="{FF2B5EF4-FFF2-40B4-BE49-F238E27FC236}">
                <a16:creationId xmlns:a16="http://schemas.microsoft.com/office/drawing/2014/main" id="{151C94D5-06BE-A3BE-A535-EEE44439A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7A30C27-FDA5-5265-CBE8-788F4058DA73}"/>
              </a:ext>
            </a:extLst>
          </p:cNvPr>
          <p:cNvSpPr/>
          <p:nvPr/>
        </p:nvSpPr>
        <p:spPr>
          <a:xfrm>
            <a:off x="120866" y="428839"/>
            <a:ext cx="101470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Increased </a:t>
            </a: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brand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 awareness and greater full-funnel results lead the list of benefits when marketers pair CTV with other media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CAFB78-135E-C8A0-2033-E88BBA713BE8}"/>
              </a:ext>
            </a:extLst>
          </p:cNvPr>
          <p:cNvSpPr txBox="1"/>
          <p:nvPr/>
        </p:nvSpPr>
        <p:spPr>
          <a:xfrm>
            <a:off x="517065" y="5921219"/>
            <a:ext cx="114779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Premion,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Unlocking CTV’s Full Impact: The Omnichannel Advantage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2025</a:t>
            </a:r>
            <a:r>
              <a:rPr lang="en-US" sz="8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Q: What do you feel are the biggest benefits or advantages of combining other media types/channels with CTV/Streaming TV to run omnichannel ad campaigns? Base: Involved CTV Advertising (n=240).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43CA3A-AED5-FB6C-616D-EC91D96C1D9C}"/>
              </a:ext>
            </a:extLst>
          </p:cNvPr>
          <p:cNvSpPr/>
          <p:nvPr/>
        </p:nvSpPr>
        <p:spPr>
          <a:xfrm>
            <a:off x="-1" y="-1"/>
            <a:ext cx="3532473" cy="29756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Benefits of Combining CTV with Other Media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8ED0F3-2122-C8EA-9967-E2EA697E9BD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A4C4BA5-0EF7-844C-9070-54C71E38272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hlinkClick r:id="rId8"/>
            <a:extLst>
              <a:ext uri="{FF2B5EF4-FFF2-40B4-BE49-F238E27FC236}">
                <a16:creationId xmlns:a16="http://schemas.microsoft.com/office/drawing/2014/main" id="{A1041826-C5D7-BECF-4EA5-D28B959BEA7E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Premion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59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72CFBAB-D946-4EF1-BA8E-6AC007A960F1}"/>
</file>

<file path=customXml/itemProps2.xml><?xml version="1.0" encoding="utf-8"?>
<ds:datastoreItem xmlns:ds="http://schemas.openxmlformats.org/officeDocument/2006/customXml" ds:itemID="{F0D024C7-7D02-4C46-B95C-4F2EDFCD8FE5}"/>
</file>

<file path=customXml/itemProps3.xml><?xml version="1.0" encoding="utf-8"?>
<ds:datastoreItem xmlns:ds="http://schemas.openxmlformats.org/officeDocument/2006/customXml" ds:itemID="{227947B4-36AC-4A7F-98F8-5B9A386CD4C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2025-12-10T20:11:40Z</dcterms:created>
  <dcterms:modified xsi:type="dcterms:W3CDTF">2025-12-10T20:12:11Z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