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62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E0663B-74D6-4FC9-893E-D6F6D145D3B4}" v="1" dt="2025-03-31T20:52:06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BE0663B-74D6-4FC9-893E-D6F6D145D3B4}"/>
    <pc:docChg chg="addSld modSld">
      <pc:chgData name="Dylan Breger" userId="9b3da09f-10fe-42ec-9aa5-9fa2a3e9cc20" providerId="ADAL" clId="{DBE0663B-74D6-4FC9-893E-D6F6D145D3B4}" dt="2025-03-31T20:52:06.158" v="0"/>
      <pc:docMkLst>
        <pc:docMk/>
      </pc:docMkLst>
      <pc:sldChg chg="add">
        <pc:chgData name="Dylan Breger" userId="9b3da09f-10fe-42ec-9aa5-9fa2a3e9cc20" providerId="ADAL" clId="{DBE0663B-74D6-4FC9-893E-D6F6D145D3B4}" dt="2025-03-31T20:52:06.158" v="0"/>
        <pc:sldMkLst>
          <pc:docMk/>
          <pc:sldMk cId="4069086071" sldId="214737662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273051447861371E-2"/>
          <c:y val="9.8016630511649244E-2"/>
          <c:w val="0.9634538971042772"/>
          <c:h val="0.754362493071615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November '21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B70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380-4FD5-B012-A26EB020DD61}"/>
              </c:ext>
            </c:extLst>
          </c:dPt>
          <c:dPt>
            <c:idx val="1"/>
            <c:invertIfNegative val="0"/>
            <c:bubble3D val="0"/>
            <c:spPr>
              <a:solidFill>
                <a:srgbClr val="9BEA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EF1-4A75-931B-46BA04848069}"/>
              </c:ext>
            </c:extLst>
          </c:dPt>
          <c:dPt>
            <c:idx val="2"/>
            <c:invertIfNegative val="0"/>
            <c:bubble3D val="0"/>
            <c:spPr>
              <a:solidFill>
                <a:srgbClr val="F7A7C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380-4FD5-B012-A26EB020DD61}"/>
              </c:ext>
            </c:extLst>
          </c:dPt>
          <c:dPt>
            <c:idx val="3"/>
            <c:invertIfNegative val="0"/>
            <c:bubble3D val="0"/>
            <c:spPr>
              <a:solidFill>
                <a:srgbClr val="B3E3D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EF1-4A75-931B-46BA0484806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A18+</c:v>
                </c:pt>
                <c:pt idx="1">
                  <c:v>A18-34</c:v>
                </c:pt>
                <c:pt idx="2">
                  <c:v>A35-49</c:v>
                </c:pt>
                <c:pt idx="3">
                  <c:v>A50+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0.8669</c:v>
                </c:pt>
                <c:pt idx="1">
                  <c:v>0.92759999999999998</c:v>
                </c:pt>
                <c:pt idx="2">
                  <c:v>0.88600000000000001</c:v>
                </c:pt>
                <c:pt idx="3">
                  <c:v>0.80379999999999996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80-4FD5-B012-A26EB020DD6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November '24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B380-4FD5-B012-A26EB020DD61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380-4FD5-B012-A26EB020DD61}"/>
              </c:ext>
            </c:extLst>
          </c:dPt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B380-4FD5-B012-A26EB020DD61}"/>
              </c:ext>
            </c:extLst>
          </c:dPt>
          <c:dPt>
            <c:idx val="3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380-4FD5-B012-A26EB020DD61}"/>
              </c:ext>
            </c:extLst>
          </c:dPt>
          <c:dLbls>
            <c:spPr>
              <a:solidFill>
                <a:schemeClr val="bg1"/>
              </a:solidFill>
              <a:ln>
                <a:solidFill>
                  <a:srgbClr val="1B1464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8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A18+</c:v>
                </c:pt>
                <c:pt idx="1">
                  <c:v>A18-34</c:v>
                </c:pt>
                <c:pt idx="2">
                  <c:v>A35-49</c:v>
                </c:pt>
                <c:pt idx="3">
                  <c:v>A50+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0.91420000000000001</c:v>
                </c:pt>
                <c:pt idx="1">
                  <c:v>0.92649999999999999</c:v>
                </c:pt>
                <c:pt idx="2">
                  <c:v>0.92649999999999999</c:v>
                </c:pt>
                <c:pt idx="3">
                  <c:v>0.89670000000000005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380-4FD5-B012-A26EB020D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0594176"/>
        <c:axId val="270590432"/>
      </c:barChart>
      <c:catAx>
        <c:axId val="2705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270590432"/>
        <c:crosses val="autoZero"/>
        <c:auto val="1"/>
        <c:lblAlgn val="ctr"/>
        <c:lblOffset val="100"/>
        <c:noMultiLvlLbl val="0"/>
      </c:catAx>
      <c:valAx>
        <c:axId val="270590432"/>
        <c:scaling>
          <c:orientation val="minMax"/>
          <c:max val="1"/>
          <c:min val="0.5"/>
        </c:scaling>
        <c:delete val="1"/>
        <c:axPos val="l"/>
        <c:numFmt formatCode="0%" sourceLinked="1"/>
        <c:majorTickMark val="out"/>
        <c:minorTickMark val="none"/>
        <c:tickLblPos val="nextTo"/>
        <c:crossAx val="27059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273051447861371E-2"/>
          <c:y val="9.6433816992285981E-2"/>
          <c:w val="0.9634538971042772"/>
          <c:h val="0.755945306756419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November '22</c:v>
                </c:pt>
              </c:strCache>
            </c:strRef>
          </c:tx>
          <c:spPr>
            <a:solidFill>
              <a:srgbClr val="DDDDD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DDDD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B74-4301-AD28-E592D6EA841B}"/>
              </c:ext>
            </c:extLst>
          </c:dPt>
          <c:dPt>
            <c:idx val="1"/>
            <c:invertIfNegative val="0"/>
            <c:bubble3D val="0"/>
            <c:spPr>
              <a:solidFill>
                <a:srgbClr val="DDDDD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B74-4301-AD28-E592D6EA841B}"/>
              </c:ext>
            </c:extLst>
          </c:dPt>
          <c:dPt>
            <c:idx val="2"/>
            <c:invertIfNegative val="0"/>
            <c:bubble3D val="0"/>
            <c:spPr>
              <a:solidFill>
                <a:srgbClr val="DDDDD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B74-4301-AD28-E592D6EA841B}"/>
              </c:ext>
            </c:extLst>
          </c:dPt>
          <c:dPt>
            <c:idx val="3"/>
            <c:invertIfNegative val="0"/>
            <c:bubble3D val="0"/>
            <c:spPr>
              <a:solidFill>
                <a:srgbClr val="DDDDD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B74-4301-AD28-E592D6EA841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3">
                  <c:v>A50+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8-FB74-4301-AD28-E592D6EA84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November '24</c:v>
                </c:pt>
              </c:strCache>
            </c:strRef>
          </c:tx>
          <c:spPr>
            <a:solidFill>
              <a:srgbClr val="7F7F7F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3">
                  <c:v>A50+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1-FB74-4301-AD28-E592D6EA84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0594176"/>
        <c:axId val="270590432"/>
      </c:barChart>
      <c:catAx>
        <c:axId val="2705941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70590432"/>
        <c:crosses val="autoZero"/>
        <c:auto val="1"/>
        <c:lblAlgn val="ctr"/>
        <c:lblOffset val="100"/>
        <c:noMultiLvlLbl val="0"/>
      </c:catAx>
      <c:valAx>
        <c:axId val="2705904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70594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B6091-2EED-4A95-86A9-B127AE1F4AB9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5D3AB-A736-4FE2-A91C-DD3A47C8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37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44B21-BA72-FE4E-2A89-0824349E1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264B95-BF64-BDB0-8EC5-5075BA75CD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C7CA50-1D18-C0FD-D951-BC2A78DCC7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E62FD-1EA0-8B2D-9BDE-403D8F143E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32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32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22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509D6-D2D0-28CB-9E37-D181AE2E9D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80A986-6BE1-F7BB-D5C1-480A4E0EC6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9D306-26A1-9195-66C8-13F6F780C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DE40-0431-4C13-9B5D-BBE018A52777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2A30C-EB04-CD68-9060-B6DDC942B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B9229-48BB-5C8B-80C4-876CEE612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7762A-2C80-4FF4-B599-502D453C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95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09CBE-5DBB-81D8-380E-768CC9A72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055E4E-0154-EC00-9B59-29094F4859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153E1-4D51-00D6-0897-011542539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DE40-0431-4C13-9B5D-BBE018A52777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6FDF1-A432-FF39-5AB8-298224222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5B052-DC8B-AA69-FB17-F42270F80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7762A-2C80-4FF4-B599-502D453C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25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B17A9-A661-897B-C17D-ED4D3DDE1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3E1803-6FF4-7EC4-2BA3-A8C672C7B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227A0-6AAB-C5A7-D44A-D067B5A11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DE40-0431-4C13-9B5D-BBE018A52777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9CE0C-BD4B-0A40-BC01-184553C9B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A9A06-ACDD-C4D2-4C80-72CCC881F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7762A-2C80-4FF4-B599-502D453C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0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2E03A-ABAF-1A2B-C4A2-49AF3AE7B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A3EA8-A92B-AD20-C4A3-2A659841A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F5BE2-13C9-8FA5-EE67-477D131B7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DE40-0431-4C13-9B5D-BBE018A52777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2FB80-B75A-2061-BB7D-D350F5C6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F16EA-5255-A270-CFCE-8B6F52B89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7762A-2C80-4FF4-B599-502D453C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689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818C7-D9D0-A55E-AC88-83472A93E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2A7C25-5F0D-8B93-13D2-126362ABA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00F9D-6AAE-7E49-7FD0-1DDA44CF9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DE40-0431-4C13-9B5D-BBE018A52777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56091-B13F-49F8-5838-06B02AF4F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E63E8-4C87-898B-30C5-46EF57B08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7762A-2C80-4FF4-B599-502D453C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097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C41B5-E2FA-3471-6416-BE01F1BB9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E76AD-9D0A-008F-20BF-587C51BCE6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F95051-0297-304F-1D01-E2961DDFC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1A416-5804-9AF0-09D3-BD00D6784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DE40-0431-4C13-9B5D-BBE018A52777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41328-990F-09D4-6312-3571F55DD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9DC34-9990-BB97-0EF9-98DE0216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7762A-2C80-4FF4-B599-502D453C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70761-941B-9AE2-BB4E-51451CB3C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EB011-B684-84E9-3A28-69A6001A6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39CD3B-8D72-A2C3-E506-1DF6CE60D6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603DC6-D4BD-7001-2BE6-5FC9898D4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E49EFC-F5F5-1631-DFDC-60BE1A1FD5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E8EB7C-31B6-D54A-EC93-A4F851AA5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DE40-0431-4C13-9B5D-BBE018A52777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3A3200-9461-CF25-1C7A-352D97804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8DAD52-9F94-4C1D-A29F-87B591E15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7762A-2C80-4FF4-B599-502D453C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0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FED14-A7E2-195D-E873-68059A74C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27B387-A246-7EF8-E8F8-441591F7B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DE40-0431-4C13-9B5D-BBE018A52777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166D15-4DE8-2690-5B9B-91E855EB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61EE83-ADA9-08D7-23C5-813A361E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7762A-2C80-4FF4-B599-502D453C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9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C6927C-988C-7BC0-0BDA-D3837B56B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DE40-0431-4C13-9B5D-BBE018A52777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7E7E32-AFBA-94F2-279C-12069909D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F2CC4-9437-27BE-1279-D11C27F5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7762A-2C80-4FF4-B599-502D453C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43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0A325-C69D-D9CC-C1CC-62EFBD776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0DF17-B826-8A36-3C68-A7842F9BB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692067-9B2C-E358-D4F7-5CEE658D1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3A1F3-6097-4477-06F3-9520CAE92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DE40-0431-4C13-9B5D-BBE018A52777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F16347-D029-9ACF-12A6-B9311D2A4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DCCAC2-7FF9-44EB-5B61-163CA6BA7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7762A-2C80-4FF4-B599-502D453C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5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21257-6054-268A-36B6-4C0959466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B2BBAB-C681-2086-92AB-44E70913A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5786E4-51F1-94EA-BE1C-96913D3481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03360-F57D-8E35-DDA2-C417B0C50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DE40-0431-4C13-9B5D-BBE018A52777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AC74B-EECB-CA18-4A2C-C03CE213F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7CB3B-80B3-B36B-2691-5BE097E4D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7762A-2C80-4FF4-B599-502D453C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92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4D4B30-FDA5-D5EB-7C53-38FC73326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8481C-1AD8-A043-7AF3-0995CE915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DFC85-271D-F168-99BF-9F09D5514B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F0DE40-0431-4C13-9B5D-BBE018A52777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42A3D-FB53-28C3-9C71-095A09F6ED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3411B-3DDD-36B2-396D-E9A2DC7FF8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97762A-2C80-4FF4-B599-502D453C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3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s" TargetMode="External"/><Relationship Id="rId3" Type="http://schemas.openxmlformats.org/officeDocument/2006/relationships/chart" Target="../charts/chart1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chart" Target="../charts/chart2.xml"/><Relationship Id="rId9" Type="http://schemas.openxmlformats.org/officeDocument/2006/relationships/hyperlink" Target="https://thevab.com/insight/25-streaming-trends?utm_source=insights&amp;utm_medium=report&amp;utm_campaign=grab-and-g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DD689-DD3F-2ED2-AEBB-A18AC357B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ABBF25A-FC25-3554-CCC4-01B2E073BBEC}"/>
              </a:ext>
            </a:extLst>
          </p:cNvPr>
          <p:cNvSpPr txBox="1"/>
          <p:nvPr/>
        </p:nvSpPr>
        <p:spPr>
          <a:xfrm>
            <a:off x="459850" y="5918512"/>
            <a:ext cx="116872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MRI-Simmons November 2022 &amp; November 2024 Cord Evolution Study, A18+. Base = ‘streamed in the past 12 months’. November ’22: reflects % of streamers who have used any ad-supported streaming service in the past 30 days. November ’24: reflects % of streamers who have used any ad-supported streaming services in the past 30 days.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FA4099-B9A3-BA92-FB97-57A4F0B03D12}"/>
              </a:ext>
            </a:extLst>
          </p:cNvPr>
          <p:cNvSpPr/>
          <p:nvPr/>
        </p:nvSpPr>
        <p:spPr>
          <a:xfrm>
            <a:off x="0" y="1790411"/>
            <a:ext cx="12192002" cy="4093903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91394C89-8A3C-4527-5092-96BAD45B2CA1}"/>
              </a:ext>
            </a:extLst>
          </p:cNvPr>
          <p:cNvGraphicFramePr/>
          <p:nvPr/>
        </p:nvGraphicFramePr>
        <p:xfrm>
          <a:off x="1537971" y="2348568"/>
          <a:ext cx="9116058" cy="3348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0BD229B-F400-3012-F37E-3424EDB2EA2B}"/>
              </a:ext>
            </a:extLst>
          </p:cNvPr>
          <p:cNvSpPr txBox="1"/>
          <p:nvPr/>
        </p:nvSpPr>
        <p:spPr>
          <a:xfrm>
            <a:off x="-10271" y="1914679"/>
            <a:ext cx="12202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streamers who used </a:t>
            </a: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at least one ad-supported streaming service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Last 30 Days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D3AACC6-C5FF-082C-3144-6A7A374AC665}"/>
              </a:ext>
            </a:extLst>
          </p:cNvPr>
          <p:cNvGraphicFramePr/>
          <p:nvPr/>
        </p:nvGraphicFramePr>
        <p:xfrm>
          <a:off x="2360579" y="5366190"/>
          <a:ext cx="7470842" cy="543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7518892-1DB2-B4B7-3757-F5591C4BCA9A}"/>
              </a:ext>
            </a:extLst>
          </p:cNvPr>
          <p:cNvSpPr/>
          <p:nvPr/>
        </p:nvSpPr>
        <p:spPr>
          <a:xfrm>
            <a:off x="85060" y="393696"/>
            <a:ext cx="1022104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 dirty="0">
                <a:solidFill>
                  <a:srgbClr val="1F1A62"/>
                </a:solidFill>
                <a:latin typeface="Helvetica" pitchFamily="2" charset="0"/>
              </a:rPr>
              <a:t>Ad-supported streaming now reaches 90% of streaming adults,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fueled by </a:t>
            </a:r>
            <a:r>
              <a:rPr lang="en-US" sz="2600" b="1" dirty="0">
                <a:solidFill>
                  <a:srgbClr val="1F1A62"/>
                </a:solidFill>
                <a:latin typeface="Helvetica" pitchFamily="2" charset="0"/>
              </a:rPr>
              <a:t>organic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growth and new ad-supported tiers</a:t>
            </a:r>
            <a:b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58B935-AF5F-C2B0-01EC-B9097784C11E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streaming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pic>
        <p:nvPicPr>
          <p:cNvPr id="14" name="Picture 2">
            <a:hlinkClick r:id="rId5"/>
            <a:extLst>
              <a:ext uri="{FF2B5EF4-FFF2-40B4-BE49-F238E27FC236}">
                <a16:creationId xmlns:a16="http://schemas.microsoft.com/office/drawing/2014/main" id="{32F6F613-9855-CEC5-E784-EFF1E181E2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8FF12C3-BBF2-C924-F730-A2181AA82C29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7559198-0A6A-CD21-631F-152E4196D5A3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147C6EA4-B77A-4E03-421F-EA3A4B3FB16E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TextBox 18">
            <a:hlinkClick r:id="rId9"/>
            <a:extLst>
              <a:ext uri="{FF2B5EF4-FFF2-40B4-BE49-F238E27FC236}">
                <a16:creationId xmlns:a16="http://schemas.microsoft.com/office/drawing/2014/main" id="{F3C374DD-06EA-A241-63EC-70E1B64B4B4C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VAB’s full report,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u="sng" dirty="0">
                <a:solidFill>
                  <a:srgbClr val="FFE600"/>
                </a:solidFill>
                <a:latin typeface="Helvetica" pitchFamily="2" charset="0"/>
              </a:rPr>
              <a:t>Bigger, Bolder &amp; More Ad-Supported</a:t>
            </a:r>
            <a:r>
              <a:rPr lang="en-US" sz="1200" b="1" dirty="0">
                <a:solidFill>
                  <a:srgbClr val="FFE600"/>
                </a:solidFill>
                <a:latin typeface="Helvetica" pitchFamily="2" charset="0"/>
              </a:rPr>
              <a:t>’</a:t>
            </a:r>
            <a:endParaRPr kumimoji="0" lang="en-US" sz="1200" b="1" i="1" u="none" strike="noStrike" kern="1200" cap="none" spc="0" normalizeH="0" baseline="0" noProof="0" dirty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E31EDC-F2EC-F450-06B5-6B67E329929C}"/>
              </a:ext>
            </a:extLst>
          </p:cNvPr>
          <p:cNvSpPr/>
          <p:nvPr/>
        </p:nvSpPr>
        <p:spPr>
          <a:xfrm>
            <a:off x="-3" y="0"/>
            <a:ext cx="3453322" cy="27699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Ad-Supported Streaming Penetration by Demo</a:t>
            </a:r>
          </a:p>
        </p:txBody>
      </p:sp>
    </p:spTree>
    <p:extLst>
      <p:ext uri="{BB962C8B-B14F-4D97-AF65-F5344CB8AC3E}">
        <p14:creationId xmlns:p14="http://schemas.microsoft.com/office/powerpoint/2010/main" val="4069086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CCAFFA1-F91A-42B3-820F-63A6C20F6EA3}"/>
</file>

<file path=customXml/itemProps2.xml><?xml version="1.0" encoding="utf-8"?>
<ds:datastoreItem xmlns:ds="http://schemas.openxmlformats.org/officeDocument/2006/customXml" ds:itemID="{435E6F2C-33FD-4865-9DCC-2A0C49AFDD45}"/>
</file>

<file path=customXml/itemProps3.xml><?xml version="1.0" encoding="utf-8"?>
<ds:datastoreItem xmlns:ds="http://schemas.openxmlformats.org/officeDocument/2006/customXml" ds:itemID="{6EFC51B1-F731-4E74-8BA7-C4F85E596B3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2025-03-31T20:51:54Z</dcterms:created>
  <dcterms:modified xsi:type="dcterms:W3CDTF">2025-03-31T20:52:15Z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