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DD7519-ECAB-4116-B114-E6E980D752C7}" v="1" dt="2025-07-09T15:09:19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6DD7519-ECAB-4116-B114-E6E980D752C7}"/>
    <pc:docChg chg="addSld modSld">
      <pc:chgData name="Dylan Breger" userId="9b3da09f-10fe-42ec-9aa5-9fa2a3e9cc20" providerId="ADAL" clId="{B6DD7519-ECAB-4116-B114-E6E980D752C7}" dt="2025-07-09T15:09:19.368" v="0"/>
      <pc:docMkLst>
        <pc:docMk/>
      </pc:docMkLst>
      <pc:sldChg chg="add">
        <pc:chgData name="Dylan Breger" userId="9b3da09f-10fe-42ec-9aa5-9fa2a3e9cc20" providerId="ADAL" clId="{B6DD7519-ECAB-4116-B114-E6E980D752C7}" dt="2025-07-09T15:09:19.368" v="0"/>
        <pc:sldMkLst>
          <pc:docMk/>
          <pc:sldMk cId="3737029737" sldId="214747419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84A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F1A62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149.4</c:v>
                </c:pt>
                <c:pt idx="1">
                  <c:v>164.4</c:v>
                </c:pt>
                <c:pt idx="2">
                  <c:v>185.5</c:v>
                </c:pt>
                <c:pt idx="3">
                  <c:v>196.3</c:v>
                </c:pt>
                <c:pt idx="4">
                  <c:v>202.2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30-4F22-8AB3-2A0842A87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-27"/>
        <c:axId val="1296118816"/>
        <c:axId val="1296120256"/>
      </c:barChart>
      <c:catAx>
        <c:axId val="129611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403020202020204"/>
                <a:ea typeface="+mn-ea"/>
                <a:cs typeface="Helvetica" panose="020B0403020202020204"/>
              </a:defRPr>
            </a:pPr>
            <a:endParaRPr lang="en-US"/>
          </a:p>
        </c:txPr>
        <c:crossAx val="1296120256"/>
        <c:crosses val="autoZero"/>
        <c:auto val="1"/>
        <c:lblAlgn val="ctr"/>
        <c:lblOffset val="100"/>
        <c:noMultiLvlLbl val="0"/>
      </c:catAx>
      <c:valAx>
        <c:axId val="129612025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29611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392E2-9744-4605-B399-A79C878AE023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ED042-1E34-4CD6-B1D2-46FC6E5D0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44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817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77114-BF15-D7FA-D3DF-2F2958126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B7A9C-3B50-6D14-C9F6-93BDBDE67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3A38A-464B-10A4-FF27-17A189D2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EBB33-EEAD-AA58-783A-77F8584B3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64AAB-D3B5-733A-4F73-DC846074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6B004-4F18-1BEC-4FE2-29CB4494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F427C-FDF1-F265-17BE-17412E0D4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EDEF8-130C-A1A7-DD06-31A43C73A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3C00E-5656-B788-D246-37398C8D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70056-AC25-1151-2B54-757BA1A6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9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B2725-FA5F-59B9-9865-C2910760D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E3C0D-5095-C2EC-01D7-12F78077D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83036-0E66-A616-EB88-52C7C0B6A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064E1-CE8C-0712-167D-C3BCC2B49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2F8D2-626E-9061-6B82-FAECD45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9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56F1E-8922-0BA4-653E-9B2820EBF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C4021-0D00-AC65-07C6-7F99B307D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0865-F015-DFCD-0CA9-4B99D36D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22898-4DDD-5246-343B-A3E83756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7C234-AA29-DBC9-6040-3A3CC101E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5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919E5-14AB-9BB7-2C24-AA013F6AA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5FCD6-269C-4486-DE93-1803E8474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ABAC8-045E-3F56-2EEE-E8C722FC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E4B2-9530-6164-4632-3E577DC9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2547C-FB0B-C7CD-2058-8AEE4FCD6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6948E-F1DC-0BE7-26A2-6797AC461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314A7-D859-CFE4-045F-088D09B78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03CF2-12A7-0E95-7E1D-961809899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F632A-A994-FB67-9A76-3BAF1749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06BEC-1551-879F-6156-6D89AB797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10AB6-01C9-1756-1B62-4B5F08F8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6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EB3D8-0F96-B498-7C5C-60FB7FC6D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798B3-5F0F-DFBE-286B-259D7B2D0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B6A29-E612-E71A-0304-3026D2EAC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87DE7-B85D-E9FD-341F-6DAD62F93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6BCE65-47FA-9571-00BF-0C73DB9EC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F22044-31B8-A5D5-2C8A-D0AF0574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06EC71-4A04-F52F-E73D-88882A60E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131B2-37B7-01F4-2AE4-55CD06D03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0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2164-1FB1-4514-1901-E7C6B4F57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48193-384D-A6AA-79A3-84EB34A77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1BD87-DB79-DED8-05E4-B56E980C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9C66B-6EC4-66C6-4B18-2CB86E062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5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279CF-6D88-924C-9549-528045D0D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1D8F2-6518-12DE-4396-79585EF2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240B2-DF2E-E9AA-8DBC-FCC3A27A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9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566C0-A216-92EB-58CB-E4BE600C4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AE35E-2E43-F272-B305-5D182B2A9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E8861-E669-695E-D831-DB228F0E1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EA26F-CF11-72C8-BC90-64EADE535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33A6B-1F30-5173-A2DA-5794A6FA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9A87F-6826-150A-F48D-4F530685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0DA2-DDC0-410F-C8B7-A447FB5B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106C9C-DB37-3816-3CDE-C19BA68372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0827B8-92E9-D287-761D-E95A2459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9A878-666F-CF58-4A84-1D5B98A8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B349DE-D571-FE13-CA6C-FB411BB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1F2D4-0C5E-5867-407C-19B0C3A8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0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BC2D9B-961A-9A36-231F-DFAA236B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BECFF-27E1-CC27-E579-2693258A7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58ACD-CC75-B299-60BE-8446E1B6A2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DB2672-CE55-4BF3-99C1-B90F4A1367E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F2B76-A22E-5614-B05F-EC5CD1437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1DFC5-3913-4E34-A86F-23FC99D48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4A9731-FC7E-413E-9F90-3471B5CBF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6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ctv-consumer-behaviors-2025?utm_source=grab-and-go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5BCE6-918F-8732-944B-BDCD6F88A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EA8583D-712B-DB17-7DCD-2E6086991906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47F1A3-59C2-3FF2-32F7-731AB2162B35}"/>
              </a:ext>
            </a:extLst>
          </p:cNvPr>
          <p:cNvSpPr/>
          <p:nvPr/>
        </p:nvSpPr>
        <p:spPr>
          <a:xfrm>
            <a:off x="0" y="480824"/>
            <a:ext cx="1026795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Ad-supported streaming services are used by nearly 200 million viewers, reaching nearly two-thirds of U.S. consumers</a:t>
            </a:r>
            <a:endParaRPr kumimoji="0" lang="en-US" sz="2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4DAA48-B7C2-728A-799D-EAFAFD9D4982}"/>
              </a:ext>
            </a:extLst>
          </p:cNvPr>
          <p:cNvSpPr txBox="1"/>
          <p:nvPr/>
        </p:nvSpPr>
        <p:spPr>
          <a:xfrm>
            <a:off x="483207" y="633092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EMARKETER,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 Video on Demand (AVOD) Viewers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March 2025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E35043-89FD-129D-80DE-0F7B0A4F542C}"/>
              </a:ext>
            </a:extLst>
          </p:cNvPr>
          <p:cNvSpPr txBox="1"/>
          <p:nvPr/>
        </p:nvSpPr>
        <p:spPr>
          <a:xfrm>
            <a:off x="0" y="16892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Ad-Supported Video on Demand (AVOD) Viewers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Millions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EC9E362-B169-5CB1-B4D2-A778CCBEE0D8}"/>
              </a:ext>
            </a:extLst>
          </p:cNvPr>
          <p:cNvGraphicFramePr/>
          <p:nvPr/>
        </p:nvGraphicFramePr>
        <p:xfrm>
          <a:off x="667519" y="1850458"/>
          <a:ext cx="10906831" cy="3785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04FDAF8-D1B3-D8ED-3FCA-965B566CABF9}"/>
              </a:ext>
            </a:extLst>
          </p:cNvPr>
          <p:cNvSpPr txBox="1"/>
          <p:nvPr/>
        </p:nvSpPr>
        <p:spPr>
          <a:xfrm>
            <a:off x="1486418" y="5643691"/>
            <a:ext cx="760719" cy="307777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45%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34E950-78BC-3433-7E19-243DBA216C32}"/>
              </a:ext>
            </a:extLst>
          </p:cNvPr>
          <p:cNvSpPr txBox="1"/>
          <p:nvPr/>
        </p:nvSpPr>
        <p:spPr>
          <a:xfrm>
            <a:off x="3618737" y="5643691"/>
            <a:ext cx="760719" cy="307777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49%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00BC17-C4E0-1AFE-62F2-B9989994A13D}"/>
              </a:ext>
            </a:extLst>
          </p:cNvPr>
          <p:cNvSpPr txBox="1"/>
          <p:nvPr/>
        </p:nvSpPr>
        <p:spPr>
          <a:xfrm>
            <a:off x="5725656" y="5643691"/>
            <a:ext cx="760719" cy="307777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55%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5570A29-B698-E5EA-5204-C32A9AF70B99}"/>
              </a:ext>
            </a:extLst>
          </p:cNvPr>
          <p:cNvSpPr txBox="1"/>
          <p:nvPr/>
        </p:nvSpPr>
        <p:spPr>
          <a:xfrm>
            <a:off x="7861940" y="5643691"/>
            <a:ext cx="760719" cy="307777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58%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991DD9-EDF6-ABAF-63A1-39B93CFD848E}"/>
              </a:ext>
            </a:extLst>
          </p:cNvPr>
          <p:cNvSpPr txBox="1"/>
          <p:nvPr/>
        </p:nvSpPr>
        <p:spPr>
          <a:xfrm>
            <a:off x="9996490" y="5643691"/>
            <a:ext cx="760719" cy="307777"/>
          </a:xfrm>
          <a:prstGeom prst="rect">
            <a:avLst/>
          </a:prstGeom>
          <a:solidFill>
            <a:schemeClr val="bg1"/>
          </a:solidFill>
          <a:ln>
            <a:solidFill>
              <a:srgbClr val="E84A99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60%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2687AA-4283-CD26-67E3-E7ADAD4EAAF9}"/>
              </a:ext>
            </a:extLst>
          </p:cNvPr>
          <p:cNvSpPr/>
          <p:nvPr/>
        </p:nvSpPr>
        <p:spPr>
          <a:xfrm>
            <a:off x="140218" y="5643691"/>
            <a:ext cx="1119793" cy="303571"/>
          </a:xfrm>
          <a:prstGeom prst="rect">
            <a:avLst/>
          </a:prstGeom>
          <a:solidFill>
            <a:srgbClr val="FFFFFF"/>
          </a:solidFill>
          <a:ln>
            <a:solidFill>
              <a:srgbClr val="E84A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U.S. pop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3D70A16-921F-B7E5-F0C0-A240BD4AB02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29FDA502-4210-29DD-D3D2-279EC77B266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551FB2-2ABD-99BE-6D00-0AAAF9D235D0}"/>
              </a:ext>
            </a:extLst>
          </p:cNvPr>
          <p:cNvSpPr/>
          <p:nvPr/>
        </p:nvSpPr>
        <p:spPr>
          <a:xfrm>
            <a:off x="0" y="0"/>
            <a:ext cx="3975100" cy="27733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U.S. Ad-Supported Video-on-Demand (AVOD) Viewers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277485-CF37-8795-EFE1-B8EE7DD1D1D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streaming insights</a:t>
            </a:r>
          </a:p>
        </p:txBody>
      </p:sp>
      <p:pic>
        <p:nvPicPr>
          <p:cNvPr id="9" name="Picture 2">
            <a:hlinkClick r:id="rId6"/>
            <a:extLst>
              <a:ext uri="{FF2B5EF4-FFF2-40B4-BE49-F238E27FC236}">
                <a16:creationId xmlns:a16="http://schemas.microsoft.com/office/drawing/2014/main" id="{D03F666E-385B-3AA9-E217-4A8279597C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F2B2729-134F-829F-E927-2094B2CBF5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TextBox 22">
            <a:hlinkClick r:id="rId8"/>
            <a:extLst>
              <a:ext uri="{FF2B5EF4-FFF2-40B4-BE49-F238E27FC236}">
                <a16:creationId xmlns:a16="http://schemas.microsoft.com/office/drawing/2014/main" id="{A0AE32DF-B317-CAB7-0F1D-3355F392462D}"/>
              </a:ext>
            </a:extLst>
          </p:cNvPr>
          <p:cNvSpPr txBox="1">
            <a:spLocks/>
          </p:cNvSpPr>
          <p:nvPr/>
        </p:nvSpPr>
        <p:spPr>
          <a:xfrm>
            <a:off x="-3" y="606588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Staying Current on Streaming: The Latest on Connected TV Consumer Behaviors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373702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9C0FFF4-34F8-4974-925A-094C979176AA}"/>
</file>

<file path=customXml/itemProps2.xml><?xml version="1.0" encoding="utf-8"?>
<ds:datastoreItem xmlns:ds="http://schemas.openxmlformats.org/officeDocument/2006/customXml" ds:itemID="{9807D9C3-5FD1-4C87-AE52-4F2C5294604B}"/>
</file>

<file path=customXml/itemProps3.xml><?xml version="1.0" encoding="utf-8"?>
<ds:datastoreItem xmlns:ds="http://schemas.openxmlformats.org/officeDocument/2006/customXml" ds:itemID="{CDE18309-AECA-446D-AF45-F2C1752F3B4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2025-07-09T15:09:09Z</dcterms:created>
  <dcterms:modified xsi:type="dcterms:W3CDTF">2025-07-09T15:09:24Z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