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2192000" cy="6858000"/>
  <p:notesSz cx="12192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viewProps" Target="viewProps.xml"/><Relationship Id="rId7" Type="http://schemas.openxmlformats.org/officeDocument/2006/relationships/customXml" Target="../customXml/item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5" Type="http://schemas.openxmlformats.org/officeDocument/2006/relationships/tableStyles" Target="tableStyle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6475476"/>
            <a:ext cx="12192000" cy="382905"/>
          </a:xfrm>
          <a:custGeom>
            <a:avLst/>
            <a:gdLst/>
            <a:ahLst/>
            <a:cxnLst/>
            <a:rect l="l" t="t" r="r" b="b"/>
            <a:pathLst>
              <a:path w="12192000" h="382904">
                <a:moveTo>
                  <a:pt x="0" y="382524"/>
                </a:moveTo>
                <a:lnTo>
                  <a:pt x="12192000" y="382524"/>
                </a:lnTo>
                <a:lnTo>
                  <a:pt x="12192000" y="0"/>
                </a:lnTo>
                <a:lnTo>
                  <a:pt x="0" y="0"/>
                </a:lnTo>
                <a:lnTo>
                  <a:pt x="0" y="382524"/>
                </a:lnTo>
                <a:close/>
              </a:path>
            </a:pathLst>
          </a:custGeom>
          <a:solidFill>
            <a:srgbClr val="E1E8F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0" y="1685544"/>
            <a:ext cx="12192000" cy="4512945"/>
          </a:xfrm>
          <a:custGeom>
            <a:avLst/>
            <a:gdLst/>
            <a:ahLst/>
            <a:cxnLst/>
            <a:rect l="l" t="t" r="r" b="b"/>
            <a:pathLst>
              <a:path w="12192000" h="4512945">
                <a:moveTo>
                  <a:pt x="0" y="4512576"/>
                </a:moveTo>
                <a:lnTo>
                  <a:pt x="12192000" y="4512576"/>
                </a:lnTo>
                <a:lnTo>
                  <a:pt x="12192000" y="0"/>
                </a:lnTo>
                <a:lnTo>
                  <a:pt x="0" y="0"/>
                </a:lnTo>
                <a:lnTo>
                  <a:pt x="0" y="4512576"/>
                </a:lnTo>
                <a:close/>
              </a:path>
            </a:pathLst>
          </a:custGeom>
          <a:solidFill>
            <a:srgbClr val="E1E8F0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8" name="bg object 1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83108" y="6507480"/>
            <a:ext cx="11708774" cy="350519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0" y="6198120"/>
            <a:ext cx="12192000" cy="277495"/>
          </a:xfrm>
          <a:custGeom>
            <a:avLst/>
            <a:gdLst/>
            <a:ahLst/>
            <a:cxnLst/>
            <a:rect l="l" t="t" r="r" b="b"/>
            <a:pathLst>
              <a:path w="12192000" h="277495">
                <a:moveTo>
                  <a:pt x="12192000" y="0"/>
                </a:moveTo>
                <a:lnTo>
                  <a:pt x="0" y="0"/>
                </a:lnTo>
                <a:lnTo>
                  <a:pt x="0" y="277355"/>
                </a:lnTo>
                <a:lnTo>
                  <a:pt x="12192000" y="277355"/>
                </a:lnTo>
                <a:lnTo>
                  <a:pt x="12192000" y="0"/>
                </a:lnTo>
                <a:close/>
              </a:path>
            </a:pathLst>
          </a:custGeom>
          <a:solidFill>
            <a:srgbClr val="EC3B8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0" y="6198108"/>
            <a:ext cx="12192000" cy="277495"/>
          </a:xfrm>
          <a:custGeom>
            <a:avLst/>
            <a:gdLst/>
            <a:ahLst/>
            <a:cxnLst/>
            <a:rect l="l" t="t" r="r" b="b"/>
            <a:pathLst>
              <a:path w="12192000" h="277495">
                <a:moveTo>
                  <a:pt x="0" y="0"/>
                </a:moveTo>
                <a:lnTo>
                  <a:pt x="12192000" y="0"/>
                </a:lnTo>
              </a:path>
              <a:path w="12192000" h="277495">
                <a:moveTo>
                  <a:pt x="12192000" y="277367"/>
                </a:moveTo>
                <a:lnTo>
                  <a:pt x="0" y="277367"/>
                </a:lnTo>
                <a:lnTo>
                  <a:pt x="0" y="0"/>
                </a:lnTo>
              </a:path>
            </a:pathLst>
          </a:custGeom>
          <a:ln w="9525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09600" y="274320"/>
            <a:ext cx="10972800" cy="1097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s://thevab.com/signin?utm_source=website&amp;utm_medium=resource-center&amp;utm_campaign=grab-n-gos" TargetMode="External"/><Relationship Id="rId3" Type="http://schemas.openxmlformats.org/officeDocument/2006/relationships/image" Target="../media/image2.png"/><Relationship Id="rId4" Type="http://schemas.openxmlformats.org/officeDocument/2006/relationships/hyperlink" Target="https://thevab.com/insight/league-their-own?utm_source=website&amp;utm_medium=resource-center&amp;utm_campaign=grab-n-gos" TargetMode="Externa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65615" y="522009"/>
            <a:ext cx="8972550" cy="81851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Overall</a:t>
            </a:r>
            <a:r>
              <a:rPr dirty="0" sz="2600" spc="-4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TV</a:t>
            </a:r>
            <a:r>
              <a:rPr dirty="0" sz="2600" spc="-5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viewership</a:t>
            </a:r>
            <a:r>
              <a:rPr dirty="0" sz="2600" spc="-7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of</a:t>
            </a:r>
            <a:r>
              <a:rPr dirty="0" sz="2600" spc="-6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women’s</a:t>
            </a:r>
            <a:r>
              <a:rPr dirty="0" sz="2600" spc="-6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sports</a:t>
            </a:r>
            <a:r>
              <a:rPr dirty="0" sz="2600" spc="-5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has</a:t>
            </a:r>
            <a:r>
              <a:rPr dirty="0" sz="2600" spc="-5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spc="-10" b="1">
                <a:solidFill>
                  <a:srgbClr val="1B1363"/>
                </a:solidFill>
                <a:latin typeface="Arial"/>
                <a:cs typeface="Arial"/>
              </a:rPr>
              <a:t>grown significantly,</a:t>
            </a:r>
            <a:r>
              <a:rPr dirty="0" sz="2600" spc="-5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with</a:t>
            </a:r>
            <a:r>
              <a:rPr dirty="0" sz="2600" spc="-7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females</a:t>
            </a:r>
            <a:r>
              <a:rPr dirty="0" sz="2600" spc="-5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outpacing</a:t>
            </a:r>
            <a:r>
              <a:rPr dirty="0" sz="2600" spc="-6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male</a:t>
            </a:r>
            <a:r>
              <a:rPr dirty="0" sz="2600" spc="-7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spc="-10" b="1">
                <a:solidFill>
                  <a:srgbClr val="1B1363"/>
                </a:solidFill>
                <a:latin typeface="Arial"/>
                <a:cs typeface="Arial"/>
              </a:rPr>
              <a:t>demographics</a:t>
            </a:r>
            <a:endParaRPr sz="2600">
              <a:latin typeface="Arial"/>
              <a:cs typeface="Arial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2048255" y="5309615"/>
            <a:ext cx="7946390" cy="0"/>
          </a:xfrm>
          <a:custGeom>
            <a:avLst/>
            <a:gdLst/>
            <a:ahLst/>
            <a:cxnLst/>
            <a:rect l="l" t="t" r="r" b="b"/>
            <a:pathLst>
              <a:path w="7946390" h="0">
                <a:moveTo>
                  <a:pt x="0" y="0"/>
                </a:moveTo>
                <a:lnTo>
                  <a:pt x="7946135" y="0"/>
                </a:lnTo>
              </a:path>
            </a:pathLst>
          </a:custGeom>
          <a:ln w="9525">
            <a:solidFill>
              <a:srgbClr val="1B136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3240023" y="4090415"/>
            <a:ext cx="1590040" cy="1219200"/>
          </a:xfrm>
          <a:prstGeom prst="rect">
            <a:avLst/>
          </a:prstGeom>
          <a:solidFill>
            <a:srgbClr val="1B1363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75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46990">
              <a:lnSpc>
                <a:spcPct val="100000"/>
              </a:lnSpc>
              <a:spcBef>
                <a:spcPts val="5"/>
              </a:spcBef>
            </a:pPr>
            <a:r>
              <a:rPr dirty="0" sz="1400" spc="-10" b="1">
                <a:solidFill>
                  <a:srgbClr val="FFFFFF"/>
                </a:solidFill>
                <a:latin typeface="Arial"/>
                <a:cs typeface="Arial"/>
              </a:rPr>
              <a:t>8,113</a:t>
            </a:r>
            <a:endParaRPr sz="14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213092" y="3752088"/>
            <a:ext cx="1590040" cy="1557655"/>
          </a:xfrm>
          <a:prstGeom prst="rect">
            <a:avLst/>
          </a:prstGeom>
          <a:solidFill>
            <a:srgbClr val="1B1363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endParaRPr sz="1400">
              <a:latin typeface="Times New Roman"/>
              <a:cs typeface="Times New Roman"/>
            </a:endParaRPr>
          </a:p>
          <a:p>
            <a:pPr marL="546100">
              <a:lnSpc>
                <a:spcPct val="100000"/>
              </a:lnSpc>
            </a:pPr>
            <a:r>
              <a:rPr dirty="0" sz="1400" spc="-10" b="1">
                <a:solidFill>
                  <a:srgbClr val="FFFFFF"/>
                </a:solidFill>
                <a:latin typeface="Arial"/>
                <a:cs typeface="Arial"/>
              </a:rPr>
              <a:t>10,368</a:t>
            </a:r>
            <a:endParaRPr sz="14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240023" y="3401567"/>
            <a:ext cx="1590040" cy="688975"/>
          </a:xfrm>
          <a:prstGeom prst="rect">
            <a:avLst/>
          </a:prstGeom>
          <a:solidFill>
            <a:srgbClr val="00BEF1"/>
          </a:solidFill>
        </p:spPr>
        <p:txBody>
          <a:bodyPr wrap="square" lIns="0" tIns="26034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204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49530">
              <a:lnSpc>
                <a:spcPct val="100000"/>
              </a:lnSpc>
            </a:pPr>
            <a:r>
              <a:rPr dirty="0" sz="1400" spc="-10" b="1">
                <a:solidFill>
                  <a:srgbClr val="FFFFFF"/>
                </a:solidFill>
                <a:latin typeface="Arial"/>
                <a:cs typeface="Arial"/>
              </a:rPr>
              <a:t>4,583</a:t>
            </a:r>
            <a:endParaRPr sz="14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7213092" y="2795016"/>
            <a:ext cx="1590040" cy="957580"/>
          </a:xfrm>
          <a:prstGeom prst="rect">
            <a:avLst/>
          </a:prstGeom>
          <a:solidFill>
            <a:srgbClr val="00BEF1"/>
          </a:solidFill>
        </p:spPr>
        <p:txBody>
          <a:bodyPr wrap="square" lIns="0" tIns="15875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250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50165">
              <a:lnSpc>
                <a:spcPct val="100000"/>
              </a:lnSpc>
              <a:spcBef>
                <a:spcPts val="5"/>
              </a:spcBef>
            </a:pPr>
            <a:r>
              <a:rPr dirty="0" sz="1400" spc="-10" b="1">
                <a:solidFill>
                  <a:srgbClr val="FFFFFF"/>
                </a:solidFill>
                <a:latin typeface="Arial"/>
                <a:cs typeface="Arial"/>
              </a:rPr>
              <a:t>6,373</a:t>
            </a:r>
            <a:endParaRPr sz="14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40119" y="5407467"/>
            <a:ext cx="11459845" cy="6889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296920">
              <a:lnSpc>
                <a:spcPct val="100000"/>
              </a:lnSpc>
              <a:spcBef>
                <a:spcPts val="100"/>
              </a:spcBef>
              <a:tabLst>
                <a:tab pos="7270115" algn="l"/>
              </a:tabLst>
            </a:pPr>
            <a:r>
              <a:rPr dirty="0" sz="1400" spc="-20">
                <a:solidFill>
                  <a:srgbClr val="1B1363"/>
                </a:solidFill>
                <a:latin typeface="Arial"/>
                <a:cs typeface="Arial"/>
              </a:rPr>
              <a:t>2018</a:t>
            </a:r>
            <a:r>
              <a:rPr dirty="0" sz="1400">
                <a:solidFill>
                  <a:srgbClr val="1B1363"/>
                </a:solidFill>
                <a:latin typeface="Arial"/>
                <a:cs typeface="Arial"/>
              </a:rPr>
              <a:t>	</a:t>
            </a:r>
            <a:r>
              <a:rPr dirty="0" sz="1400" spc="-20">
                <a:solidFill>
                  <a:srgbClr val="1B1363"/>
                </a:solidFill>
                <a:latin typeface="Arial"/>
                <a:cs typeface="Arial"/>
              </a:rPr>
              <a:t>2022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0"/>
              </a:spcBef>
            </a:pPr>
            <a:endParaRPr sz="14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</a:pP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Source:</a:t>
            </a:r>
            <a:r>
              <a:rPr dirty="0" sz="700" spc="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VAB</a:t>
            </a:r>
            <a:r>
              <a:rPr dirty="0" sz="700" spc="-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Analysis</a:t>
            </a:r>
            <a:r>
              <a:rPr dirty="0" sz="700" spc="-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of</a:t>
            </a:r>
            <a:r>
              <a:rPr dirty="0" sz="700" spc="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Nielsen</a:t>
            </a:r>
            <a:r>
              <a:rPr dirty="0" sz="700" spc="-2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spc="-10">
                <a:solidFill>
                  <a:srgbClr val="1B1363"/>
                </a:solidFill>
                <a:latin typeface="Arial"/>
                <a:cs typeface="Arial"/>
              </a:rPr>
              <a:t>NPower</a:t>
            </a:r>
            <a:r>
              <a:rPr dirty="0" sz="700" spc="-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Ratings</a:t>
            </a:r>
            <a:r>
              <a:rPr dirty="0" sz="700" spc="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Analysis</a:t>
            </a:r>
            <a:r>
              <a:rPr dirty="0" sz="700" spc="-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Program</a:t>
            </a:r>
            <a:r>
              <a:rPr dirty="0" sz="700" spc="2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report,</a:t>
            </a:r>
            <a:r>
              <a:rPr dirty="0" sz="700" spc="3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2018 &amp;</a:t>
            </a:r>
            <a:r>
              <a:rPr dirty="0" sz="700" spc="-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2022,</a:t>
            </a:r>
            <a:r>
              <a:rPr dirty="0" sz="700" spc="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spc="-10">
                <a:solidFill>
                  <a:srgbClr val="1B1363"/>
                </a:solidFill>
                <a:latin typeface="Arial"/>
                <a:cs typeface="Arial"/>
              </a:rPr>
              <a:t>Total</a:t>
            </a:r>
            <a:r>
              <a:rPr dirty="0" sz="700" spc="-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Day,</a:t>
            </a:r>
            <a:r>
              <a:rPr dirty="0" sz="700" spc="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P2+,</a:t>
            </a:r>
            <a:r>
              <a:rPr dirty="0" sz="700" spc="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based</a:t>
            </a:r>
            <a:r>
              <a:rPr dirty="0" sz="700" spc="4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on</a:t>
            </a:r>
            <a:r>
              <a:rPr dirty="0" sz="700" spc="-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Telecast</a:t>
            </a:r>
            <a:r>
              <a:rPr dirty="0" sz="700" spc="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Count.</a:t>
            </a:r>
            <a:r>
              <a:rPr dirty="0" sz="700" spc="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Ad-supported</a:t>
            </a:r>
            <a:r>
              <a:rPr dirty="0" sz="700" spc="7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national</a:t>
            </a:r>
            <a:r>
              <a:rPr dirty="0" sz="700" spc="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cable</a:t>
            </a:r>
            <a:r>
              <a:rPr dirty="0" sz="700" spc="-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spc="-20">
                <a:solidFill>
                  <a:srgbClr val="1B1363"/>
                </a:solidFill>
                <a:latin typeface="Arial"/>
                <a:cs typeface="Arial"/>
              </a:rPr>
              <a:t>TV</a:t>
            </a:r>
            <a:r>
              <a:rPr dirty="0" sz="700" spc="-3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&amp;</a:t>
            </a:r>
            <a:r>
              <a:rPr dirty="0" sz="700" spc="-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broadcast</a:t>
            </a:r>
            <a:r>
              <a:rPr dirty="0" sz="700" spc="2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spc="-20">
                <a:solidFill>
                  <a:srgbClr val="1B1363"/>
                </a:solidFill>
                <a:latin typeface="Arial"/>
                <a:cs typeface="Arial"/>
              </a:rPr>
              <a:t>TV,</a:t>
            </a:r>
            <a:r>
              <a:rPr dirty="0" sz="700" spc="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includes</a:t>
            </a:r>
            <a:r>
              <a:rPr dirty="0" sz="700" spc="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Spanish</a:t>
            </a:r>
            <a:r>
              <a:rPr dirty="0" sz="700" spc="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language networks;</a:t>
            </a:r>
            <a:r>
              <a:rPr dirty="0" sz="700" spc="2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excludes</a:t>
            </a:r>
            <a:r>
              <a:rPr dirty="0" sz="700" spc="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regional</a:t>
            </a:r>
            <a:r>
              <a:rPr dirty="0" sz="700" spc="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sports</a:t>
            </a:r>
            <a:r>
              <a:rPr dirty="0" sz="700" spc="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networks,</a:t>
            </a:r>
            <a:r>
              <a:rPr dirty="0" sz="700" spc="2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local</a:t>
            </a:r>
            <a:r>
              <a:rPr dirty="0" sz="700" spc="-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broadcast</a:t>
            </a:r>
            <a:r>
              <a:rPr dirty="0" sz="700" spc="3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airings</a:t>
            </a:r>
            <a:r>
              <a:rPr dirty="0" sz="700" spc="-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and</a:t>
            </a:r>
            <a:r>
              <a:rPr dirty="0" sz="700" spc="3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spc="-10">
                <a:solidFill>
                  <a:srgbClr val="1B1363"/>
                </a:solidFill>
                <a:latin typeface="Arial"/>
                <a:cs typeface="Arial"/>
              </a:rPr>
              <a:t>digital</a:t>
            </a:r>
            <a:r>
              <a:rPr dirty="0" sz="700" spc="50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airings</a:t>
            </a:r>
            <a:r>
              <a:rPr dirty="0" sz="700" spc="-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of</a:t>
            </a:r>
            <a:r>
              <a:rPr dirty="0" sz="700" spc="-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sports</a:t>
            </a:r>
            <a:r>
              <a:rPr dirty="0" sz="700" spc="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through</a:t>
            </a:r>
            <a:r>
              <a:rPr dirty="0" sz="700" spc="2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spc="-20">
                <a:solidFill>
                  <a:srgbClr val="1B1363"/>
                </a:solidFill>
                <a:latin typeface="Arial"/>
                <a:cs typeface="Arial"/>
              </a:rPr>
              <a:t>MVPD</a:t>
            </a:r>
            <a:r>
              <a:rPr dirty="0" sz="700" spc="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/</a:t>
            </a:r>
            <a:r>
              <a:rPr dirty="0" sz="700" spc="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network</a:t>
            </a:r>
            <a:r>
              <a:rPr dirty="0" sz="700" spc="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spc="-20">
                <a:solidFill>
                  <a:srgbClr val="1B1363"/>
                </a:solidFill>
                <a:latin typeface="Arial"/>
                <a:cs typeface="Arial"/>
              </a:rPr>
              <a:t>TV</a:t>
            </a:r>
            <a:r>
              <a:rPr dirty="0" sz="700" spc="-3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apps.</a:t>
            </a:r>
            <a:r>
              <a:rPr dirty="0" sz="700" spc="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Reflects</a:t>
            </a:r>
            <a:r>
              <a:rPr dirty="0" sz="700" spc="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live</a:t>
            </a:r>
            <a:r>
              <a:rPr dirty="0" sz="700" spc="-2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sporting</a:t>
            </a:r>
            <a:r>
              <a:rPr dirty="0" sz="700" spc="4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events</a:t>
            </a:r>
            <a:r>
              <a:rPr dirty="0" sz="700" spc="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spc="-10">
                <a:solidFill>
                  <a:srgbClr val="1B1363"/>
                </a:solidFill>
                <a:latin typeface="Arial"/>
                <a:cs typeface="Arial"/>
              </a:rPr>
              <a:t>only.</a:t>
            </a:r>
            <a:endParaRPr sz="700">
              <a:latin typeface="Arial"/>
              <a:cs typeface="Arial"/>
            </a:endParaRPr>
          </a:p>
        </p:txBody>
      </p:sp>
      <p:sp>
        <p:nvSpPr>
          <p:cNvPr id="9" name="object 9" descr=""/>
          <p:cNvSpPr/>
          <p:nvPr/>
        </p:nvSpPr>
        <p:spPr>
          <a:xfrm>
            <a:off x="5180076" y="2284476"/>
            <a:ext cx="83820" cy="83820"/>
          </a:xfrm>
          <a:custGeom>
            <a:avLst/>
            <a:gdLst/>
            <a:ahLst/>
            <a:cxnLst/>
            <a:rect l="l" t="t" r="r" b="b"/>
            <a:pathLst>
              <a:path w="83820" h="83819">
                <a:moveTo>
                  <a:pt x="83820" y="0"/>
                </a:moveTo>
                <a:lnTo>
                  <a:pt x="0" y="0"/>
                </a:lnTo>
                <a:lnTo>
                  <a:pt x="0" y="83820"/>
                </a:lnTo>
                <a:lnTo>
                  <a:pt x="83820" y="83820"/>
                </a:lnTo>
                <a:lnTo>
                  <a:pt x="83820" y="0"/>
                </a:lnTo>
                <a:close/>
              </a:path>
            </a:pathLst>
          </a:custGeom>
          <a:solidFill>
            <a:srgbClr val="1B136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/>
          <p:nvPr/>
        </p:nvSpPr>
        <p:spPr>
          <a:xfrm>
            <a:off x="5986271" y="2284476"/>
            <a:ext cx="85725" cy="83820"/>
          </a:xfrm>
          <a:custGeom>
            <a:avLst/>
            <a:gdLst/>
            <a:ahLst/>
            <a:cxnLst/>
            <a:rect l="l" t="t" r="r" b="b"/>
            <a:pathLst>
              <a:path w="85725" h="83819">
                <a:moveTo>
                  <a:pt x="85344" y="0"/>
                </a:moveTo>
                <a:lnTo>
                  <a:pt x="0" y="0"/>
                </a:lnTo>
                <a:lnTo>
                  <a:pt x="0" y="83820"/>
                </a:lnTo>
                <a:lnTo>
                  <a:pt x="85344" y="83820"/>
                </a:lnTo>
                <a:lnTo>
                  <a:pt x="85344" y="0"/>
                </a:lnTo>
                <a:close/>
              </a:path>
            </a:pathLst>
          </a:custGeom>
          <a:solidFill>
            <a:srgbClr val="00BEF1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11" name="object 11" descr=""/>
          <p:cNvGrpSpPr/>
          <p:nvPr/>
        </p:nvGrpSpPr>
        <p:grpSpPr>
          <a:xfrm>
            <a:off x="9096946" y="1914338"/>
            <a:ext cx="2450465" cy="1452245"/>
            <a:chOff x="9096946" y="1914338"/>
            <a:chExt cx="2450465" cy="1452245"/>
          </a:xfrm>
        </p:grpSpPr>
        <p:sp>
          <p:nvSpPr>
            <p:cNvPr id="12" name="object 12" descr=""/>
            <p:cNvSpPr/>
            <p:nvPr/>
          </p:nvSpPr>
          <p:spPr>
            <a:xfrm>
              <a:off x="9111233" y="1928625"/>
              <a:ext cx="2421890" cy="1423670"/>
            </a:xfrm>
            <a:custGeom>
              <a:avLst/>
              <a:gdLst/>
              <a:ahLst/>
              <a:cxnLst/>
              <a:rect l="l" t="t" r="r" b="b"/>
              <a:pathLst>
                <a:path w="2421890" h="1423670">
                  <a:moveTo>
                    <a:pt x="2184400" y="0"/>
                  </a:moveTo>
                  <a:lnTo>
                    <a:pt x="237236" y="0"/>
                  </a:lnTo>
                  <a:lnTo>
                    <a:pt x="189423" y="4819"/>
                  </a:lnTo>
                  <a:lnTo>
                    <a:pt x="144891" y="18642"/>
                  </a:lnTo>
                  <a:lnTo>
                    <a:pt x="104593" y="40515"/>
                  </a:lnTo>
                  <a:lnTo>
                    <a:pt x="69483" y="69483"/>
                  </a:lnTo>
                  <a:lnTo>
                    <a:pt x="40515" y="104593"/>
                  </a:lnTo>
                  <a:lnTo>
                    <a:pt x="18642" y="144891"/>
                  </a:lnTo>
                  <a:lnTo>
                    <a:pt x="4819" y="189423"/>
                  </a:lnTo>
                  <a:lnTo>
                    <a:pt x="0" y="237236"/>
                  </a:lnTo>
                  <a:lnTo>
                    <a:pt x="0" y="1186167"/>
                  </a:lnTo>
                  <a:lnTo>
                    <a:pt x="4819" y="1233980"/>
                  </a:lnTo>
                  <a:lnTo>
                    <a:pt x="18642" y="1278513"/>
                  </a:lnTo>
                  <a:lnTo>
                    <a:pt x="40515" y="1318814"/>
                  </a:lnTo>
                  <a:lnTo>
                    <a:pt x="69483" y="1353926"/>
                  </a:lnTo>
                  <a:lnTo>
                    <a:pt x="104593" y="1382896"/>
                  </a:lnTo>
                  <a:lnTo>
                    <a:pt x="144891" y="1404771"/>
                  </a:lnTo>
                  <a:lnTo>
                    <a:pt x="189423" y="1418595"/>
                  </a:lnTo>
                  <a:lnTo>
                    <a:pt x="237236" y="1423416"/>
                  </a:lnTo>
                  <a:lnTo>
                    <a:pt x="2184400" y="1423416"/>
                  </a:lnTo>
                  <a:lnTo>
                    <a:pt x="2232212" y="1418595"/>
                  </a:lnTo>
                  <a:lnTo>
                    <a:pt x="2276744" y="1404771"/>
                  </a:lnTo>
                  <a:lnTo>
                    <a:pt x="2317042" y="1382896"/>
                  </a:lnTo>
                  <a:lnTo>
                    <a:pt x="2352152" y="1353926"/>
                  </a:lnTo>
                  <a:lnTo>
                    <a:pt x="2381120" y="1318814"/>
                  </a:lnTo>
                  <a:lnTo>
                    <a:pt x="2402993" y="1278513"/>
                  </a:lnTo>
                  <a:lnTo>
                    <a:pt x="2416816" y="1233980"/>
                  </a:lnTo>
                  <a:lnTo>
                    <a:pt x="2421636" y="1186167"/>
                  </a:lnTo>
                  <a:lnTo>
                    <a:pt x="2421636" y="237236"/>
                  </a:lnTo>
                  <a:lnTo>
                    <a:pt x="2416816" y="189423"/>
                  </a:lnTo>
                  <a:lnTo>
                    <a:pt x="2402993" y="144891"/>
                  </a:lnTo>
                  <a:lnTo>
                    <a:pt x="2381120" y="104593"/>
                  </a:lnTo>
                  <a:lnTo>
                    <a:pt x="2352152" y="69483"/>
                  </a:lnTo>
                  <a:lnTo>
                    <a:pt x="2317042" y="40515"/>
                  </a:lnTo>
                  <a:lnTo>
                    <a:pt x="2276744" y="18642"/>
                  </a:lnTo>
                  <a:lnTo>
                    <a:pt x="2232212" y="4819"/>
                  </a:lnTo>
                  <a:lnTo>
                    <a:pt x="21844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9111233" y="1928625"/>
              <a:ext cx="2421890" cy="1423670"/>
            </a:xfrm>
            <a:custGeom>
              <a:avLst/>
              <a:gdLst/>
              <a:ahLst/>
              <a:cxnLst/>
              <a:rect l="l" t="t" r="r" b="b"/>
              <a:pathLst>
                <a:path w="2421890" h="1423670">
                  <a:moveTo>
                    <a:pt x="0" y="237236"/>
                  </a:moveTo>
                  <a:lnTo>
                    <a:pt x="4819" y="189423"/>
                  </a:lnTo>
                  <a:lnTo>
                    <a:pt x="18642" y="144891"/>
                  </a:lnTo>
                  <a:lnTo>
                    <a:pt x="40515" y="104593"/>
                  </a:lnTo>
                  <a:lnTo>
                    <a:pt x="69483" y="69483"/>
                  </a:lnTo>
                  <a:lnTo>
                    <a:pt x="104593" y="40515"/>
                  </a:lnTo>
                  <a:lnTo>
                    <a:pt x="144891" y="18642"/>
                  </a:lnTo>
                  <a:lnTo>
                    <a:pt x="189423" y="4819"/>
                  </a:lnTo>
                  <a:lnTo>
                    <a:pt x="237236" y="0"/>
                  </a:lnTo>
                  <a:lnTo>
                    <a:pt x="2184400" y="0"/>
                  </a:lnTo>
                  <a:lnTo>
                    <a:pt x="2232212" y="4819"/>
                  </a:lnTo>
                  <a:lnTo>
                    <a:pt x="2276744" y="18642"/>
                  </a:lnTo>
                  <a:lnTo>
                    <a:pt x="2317042" y="40515"/>
                  </a:lnTo>
                  <a:lnTo>
                    <a:pt x="2352152" y="69483"/>
                  </a:lnTo>
                  <a:lnTo>
                    <a:pt x="2381120" y="104593"/>
                  </a:lnTo>
                  <a:lnTo>
                    <a:pt x="2402993" y="144891"/>
                  </a:lnTo>
                  <a:lnTo>
                    <a:pt x="2416816" y="189423"/>
                  </a:lnTo>
                  <a:lnTo>
                    <a:pt x="2421636" y="237236"/>
                  </a:lnTo>
                  <a:lnTo>
                    <a:pt x="2421636" y="1186167"/>
                  </a:lnTo>
                  <a:lnTo>
                    <a:pt x="2416816" y="1233980"/>
                  </a:lnTo>
                  <a:lnTo>
                    <a:pt x="2402993" y="1278513"/>
                  </a:lnTo>
                  <a:lnTo>
                    <a:pt x="2381120" y="1318814"/>
                  </a:lnTo>
                  <a:lnTo>
                    <a:pt x="2352152" y="1353926"/>
                  </a:lnTo>
                  <a:lnTo>
                    <a:pt x="2317042" y="1382896"/>
                  </a:lnTo>
                  <a:lnTo>
                    <a:pt x="2276744" y="1404771"/>
                  </a:lnTo>
                  <a:lnTo>
                    <a:pt x="2232212" y="1418595"/>
                  </a:lnTo>
                  <a:lnTo>
                    <a:pt x="2184400" y="1423416"/>
                  </a:lnTo>
                  <a:lnTo>
                    <a:pt x="237236" y="1423416"/>
                  </a:lnTo>
                  <a:lnTo>
                    <a:pt x="189423" y="1418595"/>
                  </a:lnTo>
                  <a:lnTo>
                    <a:pt x="144891" y="1404771"/>
                  </a:lnTo>
                  <a:lnTo>
                    <a:pt x="104593" y="1382896"/>
                  </a:lnTo>
                  <a:lnTo>
                    <a:pt x="69483" y="1353926"/>
                  </a:lnTo>
                  <a:lnTo>
                    <a:pt x="40515" y="1318814"/>
                  </a:lnTo>
                  <a:lnTo>
                    <a:pt x="18642" y="1278513"/>
                  </a:lnTo>
                  <a:lnTo>
                    <a:pt x="4819" y="1233980"/>
                  </a:lnTo>
                  <a:lnTo>
                    <a:pt x="0" y="1186167"/>
                  </a:lnTo>
                  <a:lnTo>
                    <a:pt x="0" y="237236"/>
                  </a:lnTo>
                  <a:close/>
                </a:path>
              </a:pathLst>
            </a:custGeom>
            <a:ln w="28575">
              <a:solidFill>
                <a:srgbClr val="66C5AC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4" name="object 14" descr=""/>
          <p:cNvSpPr txBox="1"/>
          <p:nvPr/>
        </p:nvSpPr>
        <p:spPr>
          <a:xfrm>
            <a:off x="9740911" y="1966946"/>
            <a:ext cx="1159510" cy="73342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55244">
              <a:lnSpc>
                <a:spcPct val="100000"/>
              </a:lnSpc>
              <a:spcBef>
                <a:spcPts val="105"/>
              </a:spcBef>
            </a:pPr>
            <a:r>
              <a:rPr dirty="0" u="sng" sz="3200" spc="-20" b="1">
                <a:solidFill>
                  <a:srgbClr val="66C5AC"/>
                </a:solidFill>
                <a:uFill>
                  <a:solidFill>
                    <a:srgbClr val="66C5AC"/>
                  </a:solidFill>
                </a:uFill>
                <a:latin typeface="Arial"/>
                <a:cs typeface="Arial"/>
              </a:rPr>
              <a:t>+32%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1400" b="1">
                <a:solidFill>
                  <a:srgbClr val="1B1363"/>
                </a:solidFill>
                <a:latin typeface="Arial"/>
                <a:cs typeface="Arial"/>
              </a:rPr>
              <a:t>2022</a:t>
            </a:r>
            <a:r>
              <a:rPr dirty="0" sz="1400" spc="-4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1B1363"/>
                </a:solidFill>
                <a:latin typeface="Arial"/>
                <a:cs typeface="Arial"/>
              </a:rPr>
              <a:t>vs.</a:t>
            </a:r>
            <a:r>
              <a:rPr dirty="0" sz="1400" spc="-3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400" spc="-20" b="1">
                <a:solidFill>
                  <a:srgbClr val="1B1363"/>
                </a:solidFill>
                <a:latin typeface="Arial"/>
                <a:cs typeface="Arial"/>
              </a:rPr>
              <a:t>2018</a:t>
            </a:r>
            <a:endParaRPr sz="1400">
              <a:latin typeface="Arial"/>
              <a:cs typeface="Arial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9288365" y="2840162"/>
            <a:ext cx="2065655" cy="45339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09855" marR="5080" indent="-97790">
              <a:lnSpc>
                <a:spcPct val="100000"/>
              </a:lnSpc>
              <a:spcBef>
                <a:spcPts val="105"/>
              </a:spcBef>
            </a:pPr>
            <a:r>
              <a:rPr dirty="0" sz="1400" spc="-10">
                <a:solidFill>
                  <a:srgbClr val="1B1363"/>
                </a:solidFill>
                <a:latin typeface="Arial"/>
                <a:cs typeface="Arial"/>
              </a:rPr>
              <a:t>Female</a:t>
            </a:r>
            <a:r>
              <a:rPr dirty="0" sz="1400" spc="-3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B1363"/>
                </a:solidFill>
                <a:latin typeface="Arial"/>
                <a:cs typeface="Arial"/>
              </a:rPr>
              <a:t>%</a:t>
            </a:r>
            <a:r>
              <a:rPr dirty="0" sz="1400" spc="-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B1363"/>
                </a:solidFill>
                <a:latin typeface="Arial"/>
                <a:cs typeface="Arial"/>
              </a:rPr>
              <a:t>Change:</a:t>
            </a:r>
            <a:r>
              <a:rPr dirty="0" sz="1400" spc="-3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400" spc="-20">
                <a:solidFill>
                  <a:srgbClr val="1B1363"/>
                </a:solidFill>
                <a:latin typeface="Arial"/>
                <a:cs typeface="Arial"/>
              </a:rPr>
              <a:t>+39% </a:t>
            </a:r>
            <a:r>
              <a:rPr dirty="0" sz="1400">
                <a:solidFill>
                  <a:srgbClr val="1B1363"/>
                </a:solidFill>
                <a:latin typeface="Arial"/>
                <a:cs typeface="Arial"/>
              </a:rPr>
              <a:t>Male</a:t>
            </a:r>
            <a:r>
              <a:rPr dirty="0" sz="1400" spc="-2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B1363"/>
                </a:solidFill>
                <a:latin typeface="Arial"/>
                <a:cs typeface="Arial"/>
              </a:rPr>
              <a:t>%</a:t>
            </a:r>
            <a:r>
              <a:rPr dirty="0" sz="1400" spc="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B1363"/>
                </a:solidFill>
                <a:latin typeface="Arial"/>
                <a:cs typeface="Arial"/>
              </a:rPr>
              <a:t>Change:</a:t>
            </a:r>
            <a:r>
              <a:rPr dirty="0" sz="1400" spc="-20">
                <a:solidFill>
                  <a:srgbClr val="1B1363"/>
                </a:solidFill>
                <a:latin typeface="Arial"/>
                <a:cs typeface="Arial"/>
              </a:rPr>
              <a:t> +28%</a:t>
            </a:r>
            <a:endParaRPr sz="1400">
              <a:latin typeface="Arial"/>
              <a:cs typeface="Arial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3457642" y="1726931"/>
            <a:ext cx="5253355" cy="69024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ctr">
              <a:lnSpc>
                <a:spcPts val="1914"/>
              </a:lnSpc>
              <a:spcBef>
                <a:spcPts val="95"/>
              </a:spcBef>
            </a:pPr>
            <a:r>
              <a:rPr dirty="0" u="sng" sz="1600" spc="-2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Total</a:t>
            </a:r>
            <a:r>
              <a:rPr dirty="0" u="sng" sz="1600" spc="-45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time</a:t>
            </a:r>
            <a:r>
              <a:rPr dirty="0" u="sng" sz="1600" spc="-3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spent</a:t>
            </a:r>
            <a:r>
              <a:rPr dirty="0" u="sng" sz="1600" spc="-5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viewing</a:t>
            </a:r>
            <a:r>
              <a:rPr dirty="0" u="sng" sz="1600" spc="-4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women’s</a:t>
            </a:r>
            <a:r>
              <a:rPr dirty="0" u="sng" sz="1600" spc="-75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live</a:t>
            </a:r>
            <a:r>
              <a:rPr dirty="0" u="sng" sz="1600" spc="-15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sporting</a:t>
            </a:r>
            <a:r>
              <a:rPr dirty="0" u="sng" sz="1600" spc="-4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spc="-1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events</a:t>
            </a:r>
            <a:endParaRPr sz="1600">
              <a:latin typeface="Arial"/>
              <a:cs typeface="Arial"/>
            </a:endParaRPr>
          </a:p>
          <a:p>
            <a:pPr algn="ctr" marL="1270">
              <a:lnSpc>
                <a:spcPts val="1435"/>
              </a:lnSpc>
            </a:pPr>
            <a:r>
              <a:rPr dirty="0" sz="1200">
                <a:solidFill>
                  <a:srgbClr val="1B1363"/>
                </a:solidFill>
                <a:latin typeface="Arial"/>
                <a:cs typeface="Arial"/>
              </a:rPr>
              <a:t>in</a:t>
            </a:r>
            <a:r>
              <a:rPr dirty="0" sz="1200" spc="-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1B1363"/>
                </a:solidFill>
                <a:latin typeface="Arial"/>
                <a:cs typeface="Arial"/>
              </a:rPr>
              <a:t>millions</a:t>
            </a:r>
            <a:r>
              <a:rPr dirty="0" sz="1200" spc="-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1B1363"/>
                </a:solidFill>
                <a:latin typeface="Arial"/>
                <a:cs typeface="Arial"/>
              </a:rPr>
              <a:t>of</a:t>
            </a:r>
            <a:r>
              <a:rPr dirty="0" sz="1200" spc="-2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1B1363"/>
                </a:solidFill>
                <a:latin typeface="Arial"/>
                <a:cs typeface="Arial"/>
              </a:rPr>
              <a:t>minutes</a:t>
            </a:r>
            <a:endParaRPr sz="1200">
              <a:latin typeface="Arial"/>
              <a:cs typeface="Arial"/>
            </a:endParaRPr>
          </a:p>
          <a:p>
            <a:pPr algn="ctr" marL="31750">
              <a:lnSpc>
                <a:spcPct val="100000"/>
              </a:lnSpc>
              <a:spcBef>
                <a:spcPts val="440"/>
              </a:spcBef>
              <a:tabLst>
                <a:tab pos="838835" algn="l"/>
              </a:tabLst>
            </a:pPr>
            <a:r>
              <a:rPr dirty="0" sz="1200">
                <a:solidFill>
                  <a:srgbClr val="1B1363"/>
                </a:solidFill>
                <a:latin typeface="Arial"/>
                <a:cs typeface="Arial"/>
              </a:rPr>
              <a:t>Males</a:t>
            </a:r>
            <a:r>
              <a:rPr dirty="0" sz="1200" spc="-3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1B1363"/>
                </a:solidFill>
                <a:latin typeface="Arial"/>
                <a:cs typeface="Arial"/>
              </a:rPr>
              <a:t>2+</a:t>
            </a:r>
            <a:r>
              <a:rPr dirty="0" sz="1200">
                <a:solidFill>
                  <a:srgbClr val="1B1363"/>
                </a:solidFill>
                <a:latin typeface="Arial"/>
                <a:cs typeface="Arial"/>
              </a:rPr>
              <a:t>	</a:t>
            </a:r>
            <a:r>
              <a:rPr dirty="0" sz="1200" spc="-10">
                <a:solidFill>
                  <a:srgbClr val="1B1363"/>
                </a:solidFill>
                <a:latin typeface="Arial"/>
                <a:cs typeface="Arial"/>
              </a:rPr>
              <a:t>Females</a:t>
            </a:r>
            <a:r>
              <a:rPr dirty="0" sz="1200" spc="-2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1B1363"/>
                </a:solidFill>
                <a:latin typeface="Arial"/>
                <a:cs typeface="Arial"/>
              </a:rPr>
              <a:t>2+</a:t>
            </a:r>
            <a:endParaRPr sz="1200">
              <a:latin typeface="Arial"/>
              <a:cs typeface="Arial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0377821" y="54494"/>
            <a:ext cx="170624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97790" marR="5080" indent="-85725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Scan</a:t>
            </a:r>
            <a:r>
              <a:rPr dirty="0" sz="1200" spc="-20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or</a:t>
            </a:r>
            <a:r>
              <a:rPr dirty="0" sz="1200" spc="-10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click</a:t>
            </a:r>
            <a:r>
              <a:rPr dirty="0" sz="1200" spc="-25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to</a:t>
            </a:r>
            <a:r>
              <a:rPr dirty="0" sz="1200" spc="5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EC3B8D"/>
                </a:solidFill>
                <a:latin typeface="Arial"/>
                <a:cs typeface="Arial"/>
              </a:rPr>
              <a:t>access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more</a:t>
            </a:r>
            <a:r>
              <a:rPr dirty="0" sz="1200" spc="-30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sports</a:t>
            </a:r>
            <a:r>
              <a:rPr dirty="0" sz="1200" spc="-25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EC3B8D"/>
                </a:solidFill>
                <a:latin typeface="Arial"/>
                <a:cs typeface="Arial"/>
              </a:rPr>
              <a:t>insights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18" name="object 18" descr=""/>
          <p:cNvGrpSpPr/>
          <p:nvPr/>
        </p:nvGrpSpPr>
        <p:grpSpPr>
          <a:xfrm>
            <a:off x="10255186" y="-13525"/>
            <a:ext cx="1951989" cy="1700530"/>
            <a:chOff x="10255186" y="-13525"/>
            <a:chExt cx="1951989" cy="1700530"/>
          </a:xfrm>
        </p:grpSpPr>
        <p:pic>
          <p:nvPicPr>
            <p:cNvPr id="19" name="object 19" descr="">
              <a:hlinkClick r:id="rId2"/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690442" y="529189"/>
              <a:ext cx="1079826" cy="1080205"/>
            </a:xfrm>
            <a:prstGeom prst="rect">
              <a:avLst/>
            </a:prstGeom>
          </p:spPr>
        </p:pic>
        <p:sp>
          <p:nvSpPr>
            <p:cNvPr id="20" name="object 20" descr=""/>
            <p:cNvSpPr/>
            <p:nvPr/>
          </p:nvSpPr>
          <p:spPr>
            <a:xfrm>
              <a:off x="10269473" y="761"/>
              <a:ext cx="1923414" cy="1671955"/>
            </a:xfrm>
            <a:custGeom>
              <a:avLst/>
              <a:gdLst/>
              <a:ahLst/>
              <a:cxnLst/>
              <a:rect l="l" t="t" r="r" b="b"/>
              <a:pathLst>
                <a:path w="1923415" h="1671955">
                  <a:moveTo>
                    <a:pt x="0" y="0"/>
                  </a:moveTo>
                  <a:lnTo>
                    <a:pt x="1923287" y="0"/>
                  </a:lnTo>
                  <a:lnTo>
                    <a:pt x="1923287" y="1671827"/>
                  </a:lnTo>
                  <a:lnTo>
                    <a:pt x="0" y="1671827"/>
                  </a:lnTo>
                  <a:lnTo>
                    <a:pt x="0" y="0"/>
                  </a:lnTo>
                  <a:close/>
                </a:path>
              </a:pathLst>
            </a:custGeom>
            <a:ln w="28574">
              <a:solidFill>
                <a:srgbClr val="EC3B8D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1" name="object 21" descr=""/>
          <p:cNvSpPr txBox="1"/>
          <p:nvPr/>
        </p:nvSpPr>
        <p:spPr>
          <a:xfrm>
            <a:off x="3262618" y="6226185"/>
            <a:ext cx="5674360" cy="5664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Click</a:t>
            </a:r>
            <a:r>
              <a:rPr dirty="0" u="sng" sz="1200" spc="-3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here</a:t>
            </a:r>
            <a:r>
              <a:rPr dirty="0" u="sng" sz="1200" spc="-45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to</a:t>
            </a:r>
            <a:r>
              <a:rPr dirty="0" u="sng" sz="1200" spc="-15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download the</a:t>
            </a:r>
            <a:r>
              <a:rPr dirty="0" u="sng" sz="1200" spc="-2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full</a:t>
            </a:r>
            <a:r>
              <a:rPr dirty="0" u="sng" sz="1200" spc="-1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report,</a:t>
            </a:r>
            <a:r>
              <a:rPr dirty="0" u="sng" sz="1200" spc="-2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‘In a</a:t>
            </a:r>
            <a:r>
              <a:rPr dirty="0" u="sng" sz="1200" spc="-3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League</a:t>
            </a:r>
            <a:r>
              <a:rPr dirty="0" u="sng" sz="1200" spc="-25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of</a:t>
            </a:r>
            <a:r>
              <a:rPr dirty="0" u="sng" sz="1200" spc="-15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their</a:t>
            </a:r>
            <a:r>
              <a:rPr dirty="0" u="sng" sz="1200" spc="-25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Own’</a:t>
            </a:r>
            <a:r>
              <a:rPr dirty="0" u="none" sz="1200" spc="-55" b="1" i="1">
                <a:solidFill>
                  <a:srgbClr val="FFE600"/>
                </a:solid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to</a:t>
            </a:r>
            <a:r>
              <a:rPr dirty="0" u="sng" sz="1200" spc="-1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learn</a:t>
            </a:r>
            <a:r>
              <a:rPr dirty="0" u="sng" sz="1200" spc="-4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spc="-2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more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40"/>
              </a:spcBef>
            </a:pPr>
            <a:endParaRPr sz="1200">
              <a:latin typeface="Arial"/>
              <a:cs typeface="Arial"/>
            </a:endParaRPr>
          </a:p>
          <a:p>
            <a:pPr marL="756920">
              <a:lnSpc>
                <a:spcPct val="100000"/>
              </a:lnSpc>
            </a:pP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This</a:t>
            </a:r>
            <a:r>
              <a:rPr dirty="0" sz="1000" spc="-3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spc="-10" b="0">
                <a:solidFill>
                  <a:srgbClr val="FFFFFF"/>
                </a:solidFill>
                <a:latin typeface="Helvetica"/>
                <a:cs typeface="Helvetica"/>
              </a:rPr>
              <a:t>information</a:t>
            </a:r>
            <a:r>
              <a:rPr dirty="0" sz="1000" spc="-2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is</a:t>
            </a:r>
            <a:r>
              <a:rPr dirty="0" sz="1000" spc="-1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exclusively</a:t>
            </a:r>
            <a:r>
              <a:rPr dirty="0" sz="1000" spc="-3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provided</a:t>
            </a:r>
            <a:r>
              <a:rPr dirty="0" sz="1000" spc="-3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to</a:t>
            </a:r>
            <a:r>
              <a:rPr dirty="0" sz="1000" spc="-3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VAB</a:t>
            </a:r>
            <a:r>
              <a:rPr dirty="0" sz="1000" spc="-4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members</a:t>
            </a:r>
            <a:r>
              <a:rPr dirty="0" sz="1000" spc="-1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and</a:t>
            </a:r>
            <a:r>
              <a:rPr dirty="0" sz="1000" spc="-3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qualified</a:t>
            </a:r>
            <a:r>
              <a:rPr dirty="0" sz="1000" spc="-2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spc="-10" b="0">
                <a:solidFill>
                  <a:srgbClr val="FFFFFF"/>
                </a:solidFill>
                <a:latin typeface="Helvetica"/>
                <a:cs typeface="Helvetica"/>
              </a:rPr>
              <a:t>marketers.</a:t>
            </a:r>
            <a:endParaRPr sz="1000">
              <a:latin typeface="Helvetica"/>
              <a:cs typeface="Helvetica"/>
            </a:endParaRPr>
          </a:p>
        </p:txBody>
      </p:sp>
      <p:sp>
        <p:nvSpPr>
          <p:cNvPr id="22" name="object 22" descr=""/>
          <p:cNvSpPr/>
          <p:nvPr/>
        </p:nvSpPr>
        <p:spPr>
          <a:xfrm>
            <a:off x="0" y="0"/>
            <a:ext cx="2334895" cy="277495"/>
          </a:xfrm>
          <a:custGeom>
            <a:avLst/>
            <a:gdLst/>
            <a:ahLst/>
            <a:cxnLst/>
            <a:rect l="l" t="t" r="r" b="b"/>
            <a:pathLst>
              <a:path w="2334895" h="277495">
                <a:moveTo>
                  <a:pt x="2334768" y="0"/>
                </a:moveTo>
                <a:lnTo>
                  <a:pt x="0" y="0"/>
                </a:lnTo>
                <a:lnTo>
                  <a:pt x="0" y="277368"/>
                </a:lnTo>
                <a:lnTo>
                  <a:pt x="2334768" y="277368"/>
                </a:lnTo>
                <a:lnTo>
                  <a:pt x="2334768" y="0"/>
                </a:lnTo>
                <a:close/>
              </a:path>
            </a:pathLst>
          </a:custGeom>
          <a:solidFill>
            <a:srgbClr val="1B136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object 23" descr=""/>
          <p:cNvSpPr txBox="1"/>
          <p:nvPr/>
        </p:nvSpPr>
        <p:spPr>
          <a:xfrm>
            <a:off x="0" y="0"/>
            <a:ext cx="2334895" cy="277495"/>
          </a:xfrm>
          <a:prstGeom prst="rect">
            <a:avLst/>
          </a:prstGeom>
          <a:ln w="12700">
            <a:solidFill>
              <a:srgbClr val="162C51"/>
            </a:solidFill>
          </a:ln>
        </p:spPr>
        <p:txBody>
          <a:bodyPr wrap="square" lIns="0" tIns="40640" rIns="0" bIns="0" rtlCol="0" vert="horz">
            <a:spAutoFit/>
          </a:bodyPr>
          <a:lstStyle/>
          <a:p>
            <a:pPr marL="90805">
              <a:lnSpc>
                <a:spcPct val="100000"/>
              </a:lnSpc>
              <a:spcBef>
                <a:spcPts val="320"/>
              </a:spcBef>
            </a:pPr>
            <a:r>
              <a:rPr dirty="0" sz="1200" spc="-10">
                <a:solidFill>
                  <a:srgbClr val="FFFFFF"/>
                </a:solidFill>
                <a:latin typeface="Arial"/>
                <a:cs typeface="Arial"/>
              </a:rPr>
              <a:t>Women’s</a:t>
            </a:r>
            <a:r>
              <a:rPr dirty="0" sz="1200" spc="-6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Sports:</a:t>
            </a:r>
            <a:r>
              <a:rPr dirty="0" sz="1200" spc="-2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FFFFFF"/>
                </a:solidFill>
                <a:latin typeface="Arial"/>
                <a:cs typeface="Arial"/>
              </a:rPr>
              <a:t>Time</a:t>
            </a:r>
            <a:r>
              <a:rPr dirty="0" sz="1200" spc="-3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FFFFFF"/>
                </a:solidFill>
                <a:latin typeface="Arial"/>
                <a:cs typeface="Arial"/>
              </a:rPr>
              <a:t>Spent</a:t>
            </a:r>
            <a:endParaRPr sz="1200">
              <a:latin typeface="Arial"/>
              <a:cs typeface="Arial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3664225" y="3034929"/>
            <a:ext cx="72199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 b="1">
                <a:solidFill>
                  <a:srgbClr val="1B1363"/>
                </a:solidFill>
                <a:latin typeface="Arial"/>
                <a:cs typeface="Arial"/>
              </a:rPr>
              <a:t>12,696</a:t>
            </a:r>
            <a:endParaRPr sz="1800">
              <a:latin typeface="Arial"/>
              <a:cs typeface="Arial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7664953" y="2416109"/>
            <a:ext cx="72199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 b="1">
                <a:solidFill>
                  <a:srgbClr val="1B1363"/>
                </a:solidFill>
                <a:latin typeface="Arial"/>
                <a:cs typeface="Arial"/>
              </a:rPr>
              <a:t>16,741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2138C73-2720-4265-8DA6-CA650EAE351E}"/>
</file>

<file path=customXml/itemProps2.xml><?xml version="1.0" encoding="utf-8"?>
<ds:datastoreItem xmlns:ds="http://schemas.openxmlformats.org/officeDocument/2006/customXml" ds:itemID="{9C5D4581-0607-4C85-85DC-D986E8290CAF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Reed Kiely</dc:creator>
  <dc:title>Grab &amp; Go</dc:title>
  <dcterms:created xsi:type="dcterms:W3CDTF">2024-05-01T17:50:20Z</dcterms:created>
  <dcterms:modified xsi:type="dcterms:W3CDTF">2024-05-01T17:50:20Z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2024-04-02T00:00:00Z</vt:filetime>
  </property>
  <property fmtid="{D5CDD505-2E9C-101B-9397-08002B2CF9AE}" pid="3" name="Creator">
    <vt:lpwstr>Acrobat PDFMaker 24 for PowerPoint</vt:lpwstr>
  </property>
  <property fmtid="{D5CDD505-2E9C-101B-9397-08002B2CF9AE}" pid="4" name="LastSaved">
    <vt:filetime>2024-05-01T00:00:00Z</vt:filetime>
  </property>
  <property fmtid="{D5CDD505-2E9C-101B-9397-08002B2CF9AE}" pid="5" name="Producer">
    <vt:lpwstr>Adobe PDF Library 24.1.149</vt:lpwstr>
  </property>
</Properties>
</file>