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6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50632A3-679F-40A2-BD78-A939E36EE82B}" v="1" dt="2025-02-04T19:56:32.8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B50632A3-679F-40A2-BD78-A939E36EE82B}"/>
    <pc:docChg chg="addSld modSld">
      <pc:chgData name="Dylan Breger" userId="9b3da09f-10fe-42ec-9aa5-9fa2a3e9cc20" providerId="ADAL" clId="{B50632A3-679F-40A2-BD78-A939E36EE82B}" dt="2025-02-04T19:56:32.893" v="0"/>
      <pc:docMkLst>
        <pc:docMk/>
      </pc:docMkLst>
      <pc:sldChg chg="add">
        <pc:chgData name="Dylan Breger" userId="9b3da09f-10fe-42ec-9aa5-9fa2a3e9cc20" providerId="ADAL" clId="{B50632A3-679F-40A2-BD78-A939E36EE82B}" dt="2025-02-04T19:56:32.893" v="0"/>
        <pc:sldMkLst>
          <pc:docMk/>
          <pc:sldMk cId="848104967" sldId="214737666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 least half of the time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FF2"/>
              </a:solidFill>
              <a:ln w="38100">
                <a:solidFill>
                  <a:srgbClr val="4EBEA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EC2-4836-B35F-833EF30BE9D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On my mobile device</c:v>
                </c:pt>
                <c:pt idx="1">
                  <c:v>On TV at a sports bar or restaurant</c:v>
                </c:pt>
                <c:pt idx="2">
                  <c:v>At a friend or family member's home on TV</c:v>
                </c:pt>
                <c:pt idx="3">
                  <c:v>At home on TV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0.41</c:v>
                </c:pt>
                <c:pt idx="1">
                  <c:v>0.42</c:v>
                </c:pt>
                <c:pt idx="2">
                  <c:v>0.46</c:v>
                </c:pt>
                <c:pt idx="3">
                  <c:v>0.92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C2-4836-B35F-833EF30BE9D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Less than half of the time</c:v>
                </c:pt>
              </c:strCache>
            </c:strRef>
          </c:tx>
          <c:spPr>
            <a:solidFill>
              <a:srgbClr val="ACBDC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On my mobile device</c:v>
                </c:pt>
                <c:pt idx="1">
                  <c:v>On TV at a sports bar or restaurant</c:v>
                </c:pt>
                <c:pt idx="2">
                  <c:v>At a friend or family member's home on TV</c:v>
                </c:pt>
                <c:pt idx="3">
                  <c:v>At home on TV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0.59</c:v>
                </c:pt>
                <c:pt idx="1">
                  <c:v>0.57999999999999996</c:v>
                </c:pt>
                <c:pt idx="2">
                  <c:v>0.54</c:v>
                </c:pt>
                <c:pt idx="3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C2-4836-B35F-833EF30BE9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987554335"/>
        <c:axId val="987561535"/>
      </c:barChart>
      <c:catAx>
        <c:axId val="9875543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87561535"/>
        <c:crosses val="autoZero"/>
        <c:auto val="1"/>
        <c:lblAlgn val="ctr"/>
        <c:lblOffset val="100"/>
        <c:noMultiLvlLbl val="0"/>
      </c:catAx>
      <c:valAx>
        <c:axId val="987561535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9875543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B5898-108A-7A84-05A8-68208C6CE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1D2731-5CE3-1E05-04FF-3DD862EED9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C36CA-4C8C-3F74-BD02-730E1E43A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DEAD28-DC92-4091-ED5A-A9CB712EC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02F68-AA6C-9FA8-2D72-2A8F74828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10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4BFF7-16D6-F8F3-C6B1-D285A2D24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4376AD-2F24-77DE-30CB-A107468DE7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1911E-2636-65E5-86D6-BB5533F6F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3CF3A-106D-6591-2465-BCDFA760C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09712-5662-F592-4E07-445DC0202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964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66EBF9-3F2D-8275-77E3-9D72031BB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26782E-A1A9-A250-B114-B415BD349F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C87843-6C04-176A-3076-D70663DEE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6B03C-C620-A9B2-435B-FC553F7C3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F1B2E-0CC0-9FFC-770C-9BF0F670A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23AF2-C962-CDB4-433E-96099012E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B62E2-7404-BBB2-C002-6A4035D3B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ECECA8-F222-D672-A061-BDCB6471A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C58B2-6A8A-AB42-7EBB-8E0CF3CF7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637C3-1F9B-CF34-5EB7-F93F2B85C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BF202-97D1-D6B8-AD33-F27A6792D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5B1F00-3858-5F9B-4E5E-7431E6A73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E4D8C3-35B8-2F80-673F-C1AF1B73E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A06BA-5741-7683-215B-B2894C63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090C5-AA39-AB7E-83AD-A0005365D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83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AEE1E-62C2-D9E5-06E7-E7EC4D823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3A37D5-ABD9-7EBB-08E1-ADC4C23415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8B50E-9784-643E-9A0A-EF8874A8B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64E5AD-8D0F-88E1-2692-F4A248BAB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A57E3B-2D2C-81E6-6C2A-5B8BE779C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C4C5CC-158D-DDC2-263B-CD5B30BB1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876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C11FC-1428-6ACF-D66E-AF3017C1C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0EB23-3807-6060-059D-9DA93EDFB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E3D092-359B-5D99-C3B9-82FB5887F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BF4EBD-6282-13BC-9167-5A60262452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5E4025-D7E4-6ECA-4B15-0B5FA670EE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587CE3-8934-CC51-E7B0-41B4D1777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4ADD5A-6BA6-9074-A521-F49EA8C0B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D13564-A5BD-DEB3-5A9C-640EF331B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11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42FAE-DB6D-8842-C3F4-ED4535235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8FD820-0B7B-BECB-99B5-3584C92B1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99CEE-F5A7-710B-4988-EE04DD852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13E9C6-3D30-83CA-378E-D5CDB08B7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85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98F384-0FFD-F3A4-FC0F-18FDA7396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EEA72B-0914-37B1-39F0-219FF9681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7AB006-982C-5745-D22A-6C1957157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99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4A6C7-7790-5111-F7B8-DDF0E5283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22693-1133-C9B0-BA55-CABBDB0E5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31B525-6D88-537A-2F97-603053F667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3BEA8D-89E7-7B4F-52DA-C271211F6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3F450-5BF0-E139-1F8D-FE844D274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A6DEB8-C79E-69B6-FAF9-52C2DB4C6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335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FCBAC-6AE8-8ECC-A7C8-AA2125A45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25BD31-1E58-F2AB-F753-0E2DC67C4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B9ED87-1DED-F630-0B9A-D0103747D3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A7CC2-F393-56E9-3E6D-490241502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4750D1-8071-BD18-FEC1-9B095E945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EB618-E5F3-D680-0F96-2B1066E85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11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896594-F9B0-4E1D-BF9A-7ED707C4E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D1A23-86D2-E7DE-132E-4958B5886B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FA5CA-FAD8-B80C-D21A-94028F7722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793455-A9D5-4E68-A370-E6323B299AEA}" type="datetimeFigureOut">
              <a:rPr lang="en-US" smtClean="0"/>
              <a:t>2/4/2025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A8FEB-F468-AFAC-8658-0483027904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C76B3-27D6-545B-4236-9F2CA4191F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3F3DA-65BB-4A71-8333-F46AEE6AA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389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chart" Target="../charts/chart1.xml"/><Relationship Id="rId4" Type="http://schemas.openxmlformats.org/officeDocument/2006/relationships/hyperlink" Target="https://www.effectv.com/insights/research-reports/behind-the-remote-sports-viewership-fand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380EF-EE1F-C6DC-A9DE-9429B6ABA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3B6A8C9-59EC-928D-6D76-23CA3F992B78}"/>
              </a:ext>
            </a:extLst>
          </p:cNvPr>
          <p:cNvSpPr>
            <a:spLocks/>
          </p:cNvSpPr>
          <p:nvPr/>
        </p:nvSpPr>
        <p:spPr>
          <a:xfrm>
            <a:off x="-14125" y="1696163"/>
            <a:ext cx="12215178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8FB8-6F7C-32C2-85BB-E47F1F75FA5F}"/>
              </a:ext>
            </a:extLst>
          </p:cNvPr>
          <p:cNvSpPr txBox="1"/>
          <p:nvPr/>
        </p:nvSpPr>
        <p:spPr>
          <a:xfrm>
            <a:off x="651753" y="1787210"/>
            <a:ext cx="1096023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Where Fans Watch Live Sports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>
                <a:solidFill>
                  <a:srgbClr val="1F1A62"/>
                </a:solidFill>
                <a:latin typeface="Helvetica" panose="020B0403020202020204" pitchFamily="34" charset="0"/>
              </a:rPr>
              <a:t>% of respondents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4E2D58-3927-6AB5-1C2B-C780007FA5FC}"/>
              </a:ext>
            </a:extLst>
          </p:cNvPr>
          <p:cNvSpPr txBox="1"/>
          <p:nvPr/>
        </p:nvSpPr>
        <p:spPr>
          <a:xfrm>
            <a:off x="472838" y="5969390"/>
            <a:ext cx="114780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Effectv,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Behind the Remote: A Deep Dive Into Sports Viewership &amp; Fandom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2024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.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Comcast Advertising Survey, N=1,000. April 2024. Qualifying Criteria: Watched sports content (game, highlights, talk show, </a:t>
            </a:r>
            <a:r>
              <a:rPr kumimoji="0" lang="en-US" sz="800" b="0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etc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…) in the past six months.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738DF6-8CAE-2EE7-1154-4D12D7785B3D}"/>
              </a:ext>
            </a:extLst>
          </p:cNvPr>
          <p:cNvSpPr/>
          <p:nvPr/>
        </p:nvSpPr>
        <p:spPr>
          <a:xfrm>
            <a:off x="-1" y="0"/>
            <a:ext cx="2292097" cy="28542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Where Fans Watch Live Sports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CCA014-0EB7-3EA5-0864-19BA66E1F2F2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sports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ED438EB-C8C8-2B1C-8693-1B2125F4E65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558CD86-59BB-B9FE-FCB0-29C71ACDA78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78AC77C-1C06-E682-FA9B-DC3164988B4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51B05CC-22B5-BBB7-9BDE-0622B301AC47}"/>
              </a:ext>
            </a:extLst>
          </p:cNvPr>
          <p:cNvSpPr/>
          <p:nvPr/>
        </p:nvSpPr>
        <p:spPr>
          <a:xfrm>
            <a:off x="124718" y="527717"/>
            <a:ext cx="101432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Although most fans prefer watching live sports at home, there is also significant viewing out-of-home and across devices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F3A8A8C-C0AE-4698-DF2A-6406A2D6A176}"/>
              </a:ext>
            </a:extLst>
          </p:cNvPr>
          <p:cNvSpPr txBox="1">
            <a:spLocks/>
          </p:cNvSpPr>
          <p:nvPr/>
        </p:nvSpPr>
        <p:spPr>
          <a:xfrm>
            <a:off x="-10272" y="6205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Effectv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231B21CA-6F24-FFF9-9943-C277469AF7EE}"/>
              </a:ext>
            </a:extLst>
          </p:cNvPr>
          <p:cNvGraphicFramePr/>
          <p:nvPr/>
        </p:nvGraphicFramePr>
        <p:xfrm>
          <a:off x="145898" y="2416890"/>
          <a:ext cx="11900205" cy="3552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3" name="Speech Bubble: Rectangle with Corners Rounded 22">
            <a:extLst>
              <a:ext uri="{FF2B5EF4-FFF2-40B4-BE49-F238E27FC236}">
                <a16:creationId xmlns:a16="http://schemas.microsoft.com/office/drawing/2014/main" id="{AF2E8ED5-782D-7C78-3DA6-53948B8D924D}"/>
              </a:ext>
            </a:extLst>
          </p:cNvPr>
          <p:cNvSpPr/>
          <p:nvPr/>
        </p:nvSpPr>
        <p:spPr>
          <a:xfrm>
            <a:off x="391797" y="1887195"/>
            <a:ext cx="2257063" cy="1167990"/>
          </a:xfrm>
          <a:prstGeom prst="wedgeRoundRectCallout">
            <a:avLst>
              <a:gd name="adj1" fmla="val 62150"/>
              <a:gd name="adj2" fmla="val 50448"/>
              <a:gd name="adj3" fmla="val 16667"/>
            </a:avLst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Helvetica" panose="020B0403020202020204" pitchFamily="34" charset="0"/>
              </a:rPr>
              <a:t>Fans are </a:t>
            </a:r>
            <a:r>
              <a:rPr lang="en-US" sz="1400" b="1">
                <a:solidFill>
                  <a:srgbClr val="FFE600"/>
                </a:solidFill>
                <a:latin typeface="Helvetica" panose="020B0403020202020204" pitchFamily="34" charset="0"/>
              </a:rPr>
              <a:t>+119%</a:t>
            </a:r>
            <a:r>
              <a:rPr lang="en-US" sz="1400">
                <a:latin typeface="Helvetica" panose="020B0403020202020204" pitchFamily="34" charset="0"/>
              </a:rPr>
              <a:t> more likely to watch at home than at a restaurant or sports bar</a:t>
            </a:r>
          </a:p>
        </p:txBody>
      </p:sp>
      <p:pic>
        <p:nvPicPr>
          <p:cNvPr id="2" name="Picture 1">
            <a:hlinkClick r:id="rId6"/>
            <a:extLst>
              <a:ext uri="{FF2B5EF4-FFF2-40B4-BE49-F238E27FC236}">
                <a16:creationId xmlns:a16="http://schemas.microsoft.com/office/drawing/2014/main" id="{9A97276A-2290-C1AE-0E58-AB1C80E502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8104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2025-02-04T19:56:32Z</dcterms:created>
  <dcterms:modified xsi:type="dcterms:W3CDTF">2025-02-04T19:56:42Z</dcterms:modified>
</cp:coreProperties>
</file>