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684653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ED57A2-61DD-4081-9652-32F9525FDB8E}" v="1" dt="2025-10-02T19:22:47.7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0-02T19:22:47.781" v="0"/>
      <pc:docMkLst>
        <pc:docMk/>
      </pc:docMkLst>
      <pc:sldChg chg="add">
        <pc:chgData name="Dylan Breger" userId="9b3da09f-10fe-42ec-9aa5-9fa2a3e9cc20" providerId="ADAL" clId="{D81AFA50-692E-4678-A384-3793507736DC}" dt="2025-10-02T19:22:47.781" v="0"/>
        <pc:sldMkLst>
          <pc:docMk/>
          <pc:sldMk cId="3760863754" sldId="214684653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5A1B8-8A28-28BB-1D95-AE3502A15C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0D5D9E-757E-B7F3-D883-7BD14389FC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DDDAB1-A4E7-2318-CC43-4B5299BD0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53E4-8A5F-44FA-9F9B-69B48C3E12A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B54311-8182-7703-574D-BF3E29167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597B31-CE4C-2B00-49D5-208FA8A82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282CA-27BA-4E7C-B8B4-796F52D5C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50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E886E-F860-EEF0-140F-FDFD05370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779A5D-1109-6787-3028-4B013B4EB1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C9DDE-94C7-592C-3AF0-B1A4BF1C0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53E4-8A5F-44FA-9F9B-69B48C3E12A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1023E-5EE0-5B30-8CFA-3C735B0DB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0A732-BF4E-8658-91F5-216B462E9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282CA-27BA-4E7C-B8B4-796F52D5C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854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03B46B-5A5D-71F1-0758-A2F26DD056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363592-A4C2-3E43-522C-0A7AC67FE7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4F345-C99D-1C98-645D-E18DE6F0C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53E4-8A5F-44FA-9F9B-69B48C3E12A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AE4C89-5CC9-5AFF-96A8-B743FD3EB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05323-BC01-7681-B534-E35163250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282CA-27BA-4E7C-B8B4-796F52D5C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71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C43A7-47BD-7716-8F46-30F1311C9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19F6F-4E40-3BDB-0294-CB2B0E01A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3589C4-5C32-51B4-7EBE-2A7F59972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53E4-8A5F-44FA-9F9B-69B48C3E12A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797FD-ECF9-BA32-57C8-2B27D239F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5784C-3C80-38A2-FAD7-E78F5231B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282CA-27BA-4E7C-B8B4-796F52D5C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65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6D4BB-3FAF-F7DA-B598-33C465BF5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2CF67B-3E8E-69E4-F33D-174FDEAEE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9496B-6C7F-BCA0-E0AE-485D61C56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53E4-8A5F-44FA-9F9B-69B48C3E12A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2CD652-43C1-2B5C-50E8-EA42C96E9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FE78D-7BDC-CD1F-2FE6-BC49482DE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282CA-27BA-4E7C-B8B4-796F52D5C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468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64232-E4DF-ADB6-F719-9F8AC2D46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C8280-C023-DB44-1D3E-C32EEF5DF9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818376-5ABD-8F24-CD3A-AFA6B00C30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144B21-97CB-179B-2A91-EA7534D12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53E4-8A5F-44FA-9F9B-69B48C3E12A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369AC7-268B-29BE-674A-A69621C6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F5347E-A688-6E9B-8399-D71E4073A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282CA-27BA-4E7C-B8B4-796F52D5C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572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96727-68D8-F6DE-7368-6906C9C3A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BD54E3-CDC0-2539-035D-88FBE52F8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EAEEDC-50BE-EC4F-4166-D4CC2B1422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D3DA5F-A805-28B3-1024-A6CE1881CB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251379-6B36-36AA-31E6-31973C4EB2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E91904-E5BA-8825-12B7-BB0EF20E4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53E4-8A5F-44FA-9F9B-69B48C3E12A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529BDF-CF75-5828-8847-ABF16D3B8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7FDF49-A16F-1C1A-70E4-5068DC580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282CA-27BA-4E7C-B8B4-796F52D5C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48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A0AFF-9D07-F5EC-0720-78C3BD8C2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FC136B-328E-2CDA-F8E4-266098A34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53E4-8A5F-44FA-9F9B-69B48C3E12A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1971BB-9B38-474D-5882-0FE1F1448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E7DB8-7353-8F7A-F085-707E752A3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282CA-27BA-4E7C-B8B4-796F52D5C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021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1A4990-4CBF-E07F-0F80-326B64A7B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53E4-8A5F-44FA-9F9B-69B48C3E12A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50545E-C859-6139-6F38-4FC506446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A119E5-0BF4-A7B3-9B64-D18ACEE6F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282CA-27BA-4E7C-B8B4-796F52D5C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199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82673-E95D-DE69-2CE0-F438F3A60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31E87-D3FB-70AE-3B30-303DD0E73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0C765F-B87B-D3EF-EA6B-3D8A4CCCE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26B4E9-0E10-1526-9E43-7C5D8752D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53E4-8A5F-44FA-9F9B-69B48C3E12A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8598CB-858F-32B1-9AA6-F6F3F881F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BC9D4B-CD5C-FA26-F978-F9377F500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282CA-27BA-4E7C-B8B4-796F52D5C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900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841E1-950C-AFA2-66D9-CA122B1A8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A60F41-4FD7-5306-05F7-DCAC707382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AF8176-128A-8102-9779-4C1AEF42F3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82E153-F1FF-41CD-929B-456347880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53E4-8A5F-44FA-9F9B-69B48C3E12A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280B37-7A2B-09BF-B4CF-5F32FA42A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4D64AD-730B-E713-6646-F0CAFA2E9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282CA-27BA-4E7C-B8B4-796F52D5C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92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0A82AF-1DDA-A160-2D1C-E523BAC7C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9D502E-AECA-A7DF-7A55-EDAFA7406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AC1A5-46D6-1D8E-2E17-28B256AF99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1253E4-8A5F-44FA-9F9B-69B48C3E12A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92BA9-EDCE-AF47-E1F5-446154B158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19229-5D02-25A6-7588-1C35FFB08A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7282CA-27BA-4E7C-B8B4-796F52D5C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463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signin?utm_source=grab-and-go&amp;utm_medium=vab-insights&amp;utm_campaign=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thevab.com/insight/what-are-most-popular-sports-reach-audiences-through-streaming?utm_source=grab-and-go&amp;utm_medium=vab-insights&amp;utm_campaign=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957AA-5543-8D03-B1D7-808A98081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4473AF3-43C3-776A-A850-058E50773A6B}"/>
              </a:ext>
            </a:extLst>
          </p:cNvPr>
          <p:cNvSpPr>
            <a:spLocks/>
          </p:cNvSpPr>
          <p:nvPr/>
        </p:nvSpPr>
        <p:spPr>
          <a:xfrm>
            <a:off x="1030" y="1685013"/>
            <a:ext cx="12201239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DAEE1E5-5D55-82D4-3163-1E08B3C10A4E}"/>
              </a:ext>
            </a:extLst>
          </p:cNvPr>
          <p:cNvSpPr/>
          <p:nvPr/>
        </p:nvSpPr>
        <p:spPr>
          <a:xfrm>
            <a:off x="8379905" y="2114334"/>
            <a:ext cx="3253058" cy="3828920"/>
          </a:xfrm>
          <a:prstGeom prst="roundRect">
            <a:avLst/>
          </a:prstGeom>
          <a:solidFill>
            <a:schemeClr val="bg1"/>
          </a:solidFill>
          <a:ln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8E7A004-74DE-B060-C257-4430093D1429}"/>
              </a:ext>
            </a:extLst>
          </p:cNvPr>
          <p:cNvSpPr/>
          <p:nvPr/>
        </p:nvSpPr>
        <p:spPr>
          <a:xfrm>
            <a:off x="4410441" y="2111495"/>
            <a:ext cx="3253058" cy="3828920"/>
          </a:xfrm>
          <a:prstGeom prst="roundRect">
            <a:avLst/>
          </a:prstGeom>
          <a:solidFill>
            <a:schemeClr val="bg1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F10BA252-5601-057C-A49B-5ADEDC4F22C4}"/>
              </a:ext>
            </a:extLst>
          </p:cNvPr>
          <p:cNvSpPr/>
          <p:nvPr/>
        </p:nvSpPr>
        <p:spPr>
          <a:xfrm>
            <a:off x="456615" y="2116139"/>
            <a:ext cx="3253058" cy="3828920"/>
          </a:xfrm>
          <a:prstGeom prst="roundRect">
            <a:avLst/>
          </a:prstGeom>
          <a:solidFill>
            <a:schemeClr val="bg1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E6F6FC-06BE-00BB-A4E5-0AD97E2176F1}"/>
              </a:ext>
            </a:extLst>
          </p:cNvPr>
          <p:cNvSpPr txBox="1"/>
          <p:nvPr/>
        </p:nvSpPr>
        <p:spPr>
          <a:xfrm>
            <a:off x="773457" y="3801068"/>
            <a:ext cx="26193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58%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53859C-6FA3-3F45-AFE5-A828E4D1EE4E}"/>
              </a:ext>
            </a:extLst>
          </p:cNvPr>
          <p:cNvSpPr txBox="1"/>
          <p:nvPr/>
        </p:nvSpPr>
        <p:spPr>
          <a:xfrm>
            <a:off x="773457" y="4883406"/>
            <a:ext cx="2619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Like to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stream</a:t>
            </a:r>
            <a:b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</a:b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live sports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3D0028-249C-50D6-1282-347C3CA1A673}"/>
              </a:ext>
            </a:extLst>
          </p:cNvPr>
          <p:cNvSpPr txBox="1"/>
          <p:nvPr/>
        </p:nvSpPr>
        <p:spPr>
          <a:xfrm>
            <a:off x="0" y="1681929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% of streamers that…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6BF0AF-77D0-E29D-42DC-8CD1973DBF23}"/>
              </a:ext>
            </a:extLst>
          </p:cNvPr>
          <p:cNvSpPr txBox="1"/>
          <p:nvPr/>
        </p:nvSpPr>
        <p:spPr>
          <a:xfrm>
            <a:off x="4727283" y="3801068"/>
            <a:ext cx="26193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40%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972D16A-1B5C-0CBD-6A3E-DFA0A367A63D}"/>
              </a:ext>
            </a:extLst>
          </p:cNvPr>
          <p:cNvSpPr txBox="1"/>
          <p:nvPr/>
        </p:nvSpPr>
        <p:spPr>
          <a:xfrm>
            <a:off x="4580791" y="4883406"/>
            <a:ext cx="29123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Have streamed sports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in the last month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0365127-3C45-0EF4-A658-E2F28C86678B}"/>
              </a:ext>
            </a:extLst>
          </p:cNvPr>
          <p:cNvSpPr txBox="1"/>
          <p:nvPr/>
        </p:nvSpPr>
        <p:spPr>
          <a:xfrm>
            <a:off x="8696747" y="3828008"/>
            <a:ext cx="26193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28%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386D98C-B9E2-5AFD-3D7E-B1625857D1A2}"/>
              </a:ext>
            </a:extLst>
          </p:cNvPr>
          <p:cNvSpPr txBox="1"/>
          <p:nvPr/>
        </p:nvSpPr>
        <p:spPr>
          <a:xfrm>
            <a:off x="8458577" y="4910346"/>
            <a:ext cx="3095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Are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driven to subscribe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to a streaming service for live sports</a:t>
            </a:r>
          </a:p>
        </p:txBody>
      </p:sp>
      <p:sp>
        <p:nvSpPr>
          <p:cNvPr id="12" name="Text Placeholder 24">
            <a:extLst>
              <a:ext uri="{FF2B5EF4-FFF2-40B4-BE49-F238E27FC236}">
                <a16:creationId xmlns:a16="http://schemas.microsoft.com/office/drawing/2014/main" id="{C01C52B0-6414-87D5-0DFC-A94B2DF5BFE8}"/>
              </a:ext>
            </a:extLst>
          </p:cNvPr>
          <p:cNvSpPr txBox="1">
            <a:spLocks/>
          </p:cNvSpPr>
          <p:nvPr/>
        </p:nvSpPr>
        <p:spPr>
          <a:xfrm>
            <a:off x="483207" y="6057639"/>
            <a:ext cx="11664402" cy="246222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VAB analysis of MRI-Simmons Cord Evolution August 2025 study, Base: has streamed in the last 12 months.</a:t>
            </a:r>
          </a:p>
        </p:txBody>
      </p:sp>
      <p:pic>
        <p:nvPicPr>
          <p:cNvPr id="17" name="Picture 16" descr="A pink neon hand with a number one finger up&#10;&#10;AI-generated content may be incorrect.">
            <a:extLst>
              <a:ext uri="{FF2B5EF4-FFF2-40B4-BE49-F238E27FC236}">
                <a16:creationId xmlns:a16="http://schemas.microsoft.com/office/drawing/2014/main" id="{256292A0-4A9F-4B7F-D5FF-ACBE9354D9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040" y="2278773"/>
            <a:ext cx="1416208" cy="1416208"/>
          </a:xfrm>
          <a:prstGeom prst="rect">
            <a:avLst/>
          </a:prstGeom>
        </p:spPr>
      </p:pic>
      <p:pic>
        <p:nvPicPr>
          <p:cNvPr id="19" name="Picture 18" descr="A blue line art of a web page with balls and a black background&#10;&#10;AI-generated content may be incorrect.">
            <a:extLst>
              <a:ext uri="{FF2B5EF4-FFF2-40B4-BE49-F238E27FC236}">
                <a16:creationId xmlns:a16="http://schemas.microsoft.com/office/drawing/2014/main" id="{DC0A83D8-42C3-669C-4C42-29231772F9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7196" y="2247103"/>
            <a:ext cx="1479548" cy="1479548"/>
          </a:xfrm>
          <a:prstGeom prst="rect">
            <a:avLst/>
          </a:prstGeom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86A142B7-C75D-19DF-CCA3-6B896BC9762D}"/>
              </a:ext>
            </a:extLst>
          </p:cNvPr>
          <p:cNvSpPr/>
          <p:nvPr/>
        </p:nvSpPr>
        <p:spPr>
          <a:xfrm>
            <a:off x="5498678" y="2464305"/>
            <a:ext cx="247650" cy="54769"/>
          </a:xfrm>
          <a:prstGeom prst="round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 descr="A hand holding a remote control&#10;&#10;AI-generated content may be incorrect.">
            <a:extLst>
              <a:ext uri="{FF2B5EF4-FFF2-40B4-BE49-F238E27FC236}">
                <a16:creationId xmlns:a16="http://schemas.microsoft.com/office/drawing/2014/main" id="{C2333D28-6DA9-540B-80A9-32BD61A463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8330" y="2305713"/>
            <a:ext cx="1416209" cy="1416209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6252F6EC-BDE1-8F52-27BF-15240527D25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7488904C-DB66-4A15-983B-63D7E3178492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05268BA-7133-C682-C779-6284D1A60ACF}"/>
              </a:ext>
            </a:extLst>
          </p:cNvPr>
          <p:cNvSpPr/>
          <p:nvPr/>
        </p:nvSpPr>
        <p:spPr>
          <a:xfrm>
            <a:off x="0" y="-1"/>
            <a:ext cx="1924048" cy="28688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Sports Streaming Usage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1" name="TextBox 30">
            <a:hlinkClick r:id="rId7"/>
            <a:extLst>
              <a:ext uri="{FF2B5EF4-FFF2-40B4-BE49-F238E27FC236}">
                <a16:creationId xmlns:a16="http://schemas.microsoft.com/office/drawing/2014/main" id="{BEE737AA-E50F-F4EE-6584-CFF5F8E0A426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1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What are the most popular sports to reach audiences through streaming?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learn more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6D419D6-5F67-896C-1507-A32FC2C07376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9228F6B-CAD2-44C9-2B11-610A11F150F3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sports streaming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pic>
        <p:nvPicPr>
          <p:cNvPr id="34" name="Picture 2">
            <a:hlinkClick r:id="rId8"/>
            <a:extLst>
              <a:ext uri="{FF2B5EF4-FFF2-40B4-BE49-F238E27FC236}">
                <a16:creationId xmlns:a16="http://schemas.microsoft.com/office/drawing/2014/main" id="{DC3F161F-487F-2B1C-2481-A31061E349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7DB04B6E-9059-A5A9-4510-C9C8A0ECC4C4}"/>
              </a:ext>
            </a:extLst>
          </p:cNvPr>
          <p:cNvSpPr/>
          <p:nvPr/>
        </p:nvSpPr>
        <p:spPr>
          <a:xfrm>
            <a:off x="121920" y="477924"/>
            <a:ext cx="1018418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Most streamers enjoy streaming live sports and four out of ten are habitual viewers who watch at least once a month</a:t>
            </a:r>
          </a:p>
        </p:txBody>
      </p:sp>
    </p:spTree>
    <p:extLst>
      <p:ext uri="{BB962C8B-B14F-4D97-AF65-F5344CB8AC3E}">
        <p14:creationId xmlns:p14="http://schemas.microsoft.com/office/powerpoint/2010/main" val="3760863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237f2f3484408467e45b747c5845ccf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b433cc06a25bc9d0fea9587faf898cd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B81045D-1EDA-4EF3-87B5-23A60B6A1C90}"/>
</file>

<file path=customXml/itemProps2.xml><?xml version="1.0" encoding="utf-8"?>
<ds:datastoreItem xmlns:ds="http://schemas.openxmlformats.org/officeDocument/2006/customXml" ds:itemID="{BB515C0F-C02C-4A8A-AA9F-A308FF4C237B}"/>
</file>

<file path=customXml/itemProps3.xml><?xml version="1.0" encoding="utf-8"?>
<ds:datastoreItem xmlns:ds="http://schemas.openxmlformats.org/officeDocument/2006/customXml" ds:itemID="{A8DA49BF-C52F-4C7A-A7B0-845E142C4E1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2025-10-02T19:22:44Z</dcterms:created>
  <dcterms:modified xsi:type="dcterms:W3CDTF">2025-10-02T19:22:54Z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