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41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01379E-31C1-4D7D-B6C8-C7D668353371}" v="1" dt="2024-08-08T18:30:27.1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E01379E-31C1-4D7D-B6C8-C7D668353371}"/>
    <pc:docChg chg="addSld modSld">
      <pc:chgData name="Dylan Breger" userId="9b3da09f-10fe-42ec-9aa5-9fa2a3e9cc20" providerId="ADAL" clId="{CE01379E-31C1-4D7D-B6C8-C7D668353371}" dt="2024-08-08T18:30:27.121" v="0"/>
      <pc:docMkLst>
        <pc:docMk/>
      </pc:docMkLst>
      <pc:sldChg chg="add">
        <pc:chgData name="Dylan Breger" userId="9b3da09f-10fe-42ec-9aa5-9fa2a3e9cc20" providerId="ADAL" clId="{CE01379E-31C1-4D7D-B6C8-C7D668353371}" dt="2024-08-08T18:30:27.121" v="0"/>
        <pc:sldMkLst>
          <pc:docMk/>
          <pc:sldMk cId="3468428696" sldId="214737641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14049729539921E-2"/>
          <c:y val="7.5336388217575725E-2"/>
          <c:w val="0.9048595027046008"/>
          <c:h val="0.9246636117824242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National TV / Media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NFL</c:v>
                </c:pt>
                <c:pt idx="1">
                  <c:v>MLB</c:v>
                </c:pt>
                <c:pt idx="2">
                  <c:v>NBA</c:v>
                </c:pt>
                <c:pt idx="3">
                  <c:v>NHL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0.66</c:v>
                </c:pt>
                <c:pt idx="1">
                  <c:v>0.26</c:v>
                </c:pt>
                <c:pt idx="2">
                  <c:v>0.41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73-4E78-9DD6-ED2D6A9A5D5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Local TV/Media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867253852299522E-3"/>
                  <c:y val="-0.109789313910224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C29-41A2-B30F-A7A58A2A93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NFL</c:v>
                </c:pt>
                <c:pt idx="1">
                  <c:v>MLB</c:v>
                </c:pt>
                <c:pt idx="2">
                  <c:v>NBA</c:v>
                </c:pt>
                <c:pt idx="3">
                  <c:v>NHL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0.01</c:v>
                </c:pt>
                <c:pt idx="1">
                  <c:v>0.23</c:v>
                </c:pt>
                <c:pt idx="2">
                  <c:v>0.13</c:v>
                </c:pt>
                <c:pt idx="3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73-4E78-9DD6-ED2D6A9A5D5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Ticket Sales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2477868149427204E-3"/>
                  <c:y val="2.99467631439762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573-4E78-9DD6-ED2D6A9A5D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NFL</c:v>
                </c:pt>
                <c:pt idx="1">
                  <c:v>MLB</c:v>
                </c:pt>
                <c:pt idx="2">
                  <c:v>NBA</c:v>
                </c:pt>
                <c:pt idx="3">
                  <c:v>NHL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0.17</c:v>
                </c:pt>
                <c:pt idx="1">
                  <c:v>0.31</c:v>
                </c:pt>
                <c:pt idx="2">
                  <c:v>0.26</c:v>
                </c:pt>
                <c:pt idx="3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73-4E78-9DD6-ED2D6A9A5D5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Team Sponsors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rgbClr val="1B1464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NFL</c:v>
                </c:pt>
                <c:pt idx="1">
                  <c:v>MLB</c:v>
                </c:pt>
                <c:pt idx="2">
                  <c:v>NBA</c:v>
                </c:pt>
                <c:pt idx="3">
                  <c:v>NHL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0.1</c:v>
                </c:pt>
                <c:pt idx="1">
                  <c:v>0.1</c:v>
                </c:pt>
                <c:pt idx="2">
                  <c:v>0.12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73-4E78-9DD6-ED2D6A9A5D5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Concessions/Parking</c:v>
                </c:pt>
              </c:strCache>
            </c:strRef>
          </c:tx>
          <c:spPr>
            <a:solidFill>
              <a:srgbClr val="FFE6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NFL</c:v>
                </c:pt>
                <c:pt idx="1">
                  <c:v>MLB</c:v>
                </c:pt>
                <c:pt idx="2">
                  <c:v>NBA</c:v>
                </c:pt>
                <c:pt idx="3">
                  <c:v>NHL</c:v>
                </c:pt>
              </c:strCache>
            </c:strRef>
          </c:cat>
          <c:val>
            <c:numRef>
              <c:f>Sheet1!$F$2:$F$5</c:f>
              <c:numCache>
                <c:formatCode>0%</c:formatCode>
                <c:ptCount val="4"/>
                <c:pt idx="0">
                  <c:v>0.06</c:v>
                </c:pt>
                <c:pt idx="1">
                  <c:v>0.1</c:v>
                </c:pt>
                <c:pt idx="2">
                  <c:v>0.08</c:v>
                </c:pt>
                <c:pt idx="3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73-4E78-9DD6-ED2D6A9A5D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218358176"/>
        <c:axId val="1366036384"/>
      </c:barChart>
      <c:catAx>
        <c:axId val="218358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1366036384"/>
        <c:crosses val="autoZero"/>
        <c:auto val="1"/>
        <c:lblAlgn val="ctr"/>
        <c:lblOffset val="100"/>
        <c:noMultiLvlLbl val="0"/>
      </c:catAx>
      <c:valAx>
        <c:axId val="1366036384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218358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002651326495106"/>
          <c:y val="9.0736334313402077E-3"/>
          <c:w val="0.79911847818814929"/>
          <c:h val="6.6752749855630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itchFamily="2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120EF-84F8-4833-B01D-D7E46A0E6F0F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A90E9-65DC-4472-8811-50D4EE193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48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E2921A-6E17-424B-BAAE-A14B823643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01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3CD6A-EADD-AC65-72C4-EFAB66ED9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F2056-FC77-8437-3B05-AB2E7959D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2B113-EF1F-F9A7-F683-E75F45C5D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E1E6B-0660-594C-E10F-B0C47E33C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FA1B9-CED3-21E2-DEB9-7515DD30B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70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14AFF-8848-7CCD-83BE-265D92C64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10E95-10B8-FBD1-3C56-31ED58CCCB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59B95-72D7-23AA-5B96-07F6556F6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4F1F5-F092-8689-B86E-969B13451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36A89-2BC3-375A-0D42-144A80727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6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230E39-DC20-72BD-ADA7-CFFF5D3CF1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8CC95-EB55-7375-1580-ED3CD51B29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D270F-295A-C9A8-5DFD-C250E4E6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64FEA-DABB-BE4D-1316-CC0C8A6A9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2B197-5D68-3ADE-2AAD-33626A3AA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30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591E2-B546-E688-9DF6-1C5478AC2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3B7EC-00E5-638D-173A-36585FEBC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BCC1B-9064-ECA3-B2F5-F528DEBF6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B4695-E6E6-BD43-DAF8-545FC271F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E4D33-2957-3EE3-D363-C2A1407EB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3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D9820-74E9-283C-C7E3-55F8901B1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E5E76-4703-56A4-E5D0-872B732CB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C19EB-F627-B4C1-BF7A-73B133F4D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43C23-EA12-88AE-0BBD-41C2E88E4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670D2-3230-A1F9-B344-0A05C438E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44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12216-789F-1032-3E0C-67758105C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259A4-78B8-AEF7-4D48-F75CA14FE8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33D009-B545-4E01-5C31-11A132372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4511A-AEE6-AE66-DDBD-0AC890C2D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B03C9C-754D-4A8B-0EB2-0606138A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4A542-F769-C6D4-78B8-A56D69852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39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52F31-4D66-EFFD-E2D2-1BE3EEF38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FA2DC6-FAC5-7C66-02AB-54E182B50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7E605-F4A8-737E-55F6-FDEC328AB4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C0B1BA-266E-F240-FC13-FB333EF718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EB7022-CBDB-0F41-BE2C-816F58FE40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1BB2C3-6E06-9147-7784-369CBF5E8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426C7C-D97C-0902-8946-AFE09FDE5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D82B7C-416D-2832-8AE3-FED58DE5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6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298E5-9B67-4EA6-74BC-5CB188F53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73AF79-0369-2467-C31C-42363298C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64B06-B9C3-13DA-89C6-706CB72EC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BC7D49-D13F-7384-C0D3-B12551747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19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3646FE-7971-BBA8-5A79-A4C9559C1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78880E-0C3B-F5E7-67B5-0BA982B33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41B0E-12C4-F586-E169-CED05C354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7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4118D-BBAB-C177-06BF-E7964868C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D888F-5176-CB11-BABA-D59B161A2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7CD2F3-6F45-72F7-94F5-CED65CB587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08416-763F-616E-B76A-3F11EB63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95F61-A162-3960-F93F-290E18B9C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D652B-116A-73DD-D136-2863F4506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6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E2D8D-CBC5-056B-78A6-91384CE26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362294-5701-6C09-2A3F-43752AB21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22F774-1CD9-C1C6-8605-E5B90742C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7A88C-FAED-FCD9-A0AF-C175C4C1C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8F4A5A-942F-8DC3-1E30-4EBCA651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46AE4-1F87-67A9-4F3E-BFBDD0A0F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4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B82BD2-7312-DA5C-BC13-9CB3C9A09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221E7-9C3B-0412-10DB-C087102A9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C80A0-61EC-0630-8D5F-F55DD33D9A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3551E-5EE3-41C6-B8EA-5F1AFD6EE91C}" type="datetimeFigureOut">
              <a:rPr lang="en-US" smtClean="0"/>
              <a:t>8/8/2024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D563B-EB46-450B-509F-39562B13A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EA1F8-E7D8-C222-2700-AE495A5E7D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8BABDE-8ECC-42EF-BE4C-980735833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9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hyperlink" Target="https://thevab.com/signin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3E36E6B-1568-DFB9-29E5-FC989D36EBC0}"/>
              </a:ext>
            </a:extLst>
          </p:cNvPr>
          <p:cNvSpPr/>
          <p:nvPr/>
        </p:nvSpPr>
        <p:spPr>
          <a:xfrm>
            <a:off x="6025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ED8A1B-0DA7-2044-A7C2-B52AD737AB73}"/>
              </a:ext>
            </a:extLst>
          </p:cNvPr>
          <p:cNvSpPr/>
          <p:nvPr/>
        </p:nvSpPr>
        <p:spPr>
          <a:xfrm>
            <a:off x="28824" y="348712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Although share varies, the top revenue source for three of the ‘Big 4’ sports leagues are the total national &amp; local media rights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641BBA-D16C-84B7-4DB4-4E12AFB77B3B}"/>
              </a:ext>
            </a:extLst>
          </p:cNvPr>
          <p:cNvSpPr txBox="1"/>
          <p:nvPr/>
        </p:nvSpPr>
        <p:spPr>
          <a:xfrm>
            <a:off x="483207" y="6340832"/>
            <a:ext cx="114463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Sportico</a:t>
            </a:r>
            <a:r>
              <a:rPr lang="en-US" sz="800" i="1">
                <a:solidFill>
                  <a:srgbClr val="1B1464"/>
                </a:solidFill>
                <a:latin typeface="Helvetica" panose="020B0403020202020204" pitchFamily="34" charset="0"/>
              </a:rPr>
              <a:t>, ‘How Sports Teams, Leagues and Owners Make Money’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, 2/16/24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1B1107-1D60-6DEB-245F-6169153DE1BE}"/>
              </a:ext>
            </a:extLst>
          </p:cNvPr>
          <p:cNvSpPr/>
          <p:nvPr/>
        </p:nvSpPr>
        <p:spPr>
          <a:xfrm>
            <a:off x="-2" y="0"/>
            <a:ext cx="2453642" cy="27237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Sports Revenues by Source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B25D83-81B4-D545-589E-EABD6C0B3B9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67BC73F-6167-C486-AC36-7A83EB47F894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303BC7-9A70-2F29-F980-088C4520F970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sports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1" name="Picture 2">
            <a:hlinkClick r:id="rId4"/>
            <a:extLst>
              <a:ext uri="{FF2B5EF4-FFF2-40B4-BE49-F238E27FC236}">
                <a16:creationId xmlns:a16="http://schemas.microsoft.com/office/drawing/2014/main" id="{586B31C3-04FE-A350-47CF-8495604F17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EEEF8F5-E5E0-87C3-A26F-D8184046782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26C1D0-2C17-D626-AF00-0C3095408713}"/>
              </a:ext>
            </a:extLst>
          </p:cNvPr>
          <p:cNvSpPr txBox="1"/>
          <p:nvPr/>
        </p:nvSpPr>
        <p:spPr>
          <a:xfrm>
            <a:off x="-5297" y="1673314"/>
            <a:ext cx="121972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Sports Revenue Share by Source</a:t>
            </a:r>
            <a:endParaRPr kumimoji="0" lang="en-US" sz="1600" b="1" i="0" u="sng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20AF7A12-1361-5BCB-2D96-7D9CCEC58868}"/>
              </a:ext>
            </a:extLst>
          </p:cNvPr>
          <p:cNvGraphicFramePr/>
          <p:nvPr/>
        </p:nvGraphicFramePr>
        <p:xfrm>
          <a:off x="726731" y="2053902"/>
          <a:ext cx="11056480" cy="424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1" name="Picture 20">
            <a:extLst>
              <a:ext uri="{FF2B5EF4-FFF2-40B4-BE49-F238E27FC236}">
                <a16:creationId xmlns:a16="http://schemas.microsoft.com/office/drawing/2014/main" id="{18F42EB6-D84C-2949-BA2A-9E00FADB9D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2915" y="2469044"/>
            <a:ext cx="544157" cy="747837"/>
          </a:xfrm>
          <a:prstGeom prst="rect">
            <a:avLst/>
          </a:prstGeom>
        </p:spPr>
      </p:pic>
      <p:pic>
        <p:nvPicPr>
          <p:cNvPr id="1028" name="Picture 4" descr="Major League Baseball logo - Wikipedia">
            <a:extLst>
              <a:ext uri="{FF2B5EF4-FFF2-40B4-BE49-F238E27FC236}">
                <a16:creationId xmlns:a16="http://schemas.microsoft.com/office/drawing/2014/main" id="{742DE62F-BDD0-B907-D3D6-ACA18F7E7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20" y="3638967"/>
            <a:ext cx="711147" cy="38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BA Logo PNG Transparent &amp; SVG Vector - Freebie Supply">
            <a:extLst>
              <a:ext uri="{FF2B5EF4-FFF2-40B4-BE49-F238E27FC236}">
                <a16:creationId xmlns:a16="http://schemas.microsoft.com/office/drawing/2014/main" id="{A9EBF369-93A5-2564-BAD6-7EC0FF01C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23" y="4416869"/>
            <a:ext cx="347141" cy="77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HL-Logo - Total Package Hockey">
            <a:extLst>
              <a:ext uri="{FF2B5EF4-FFF2-40B4-BE49-F238E27FC236}">
                <a16:creationId xmlns:a16="http://schemas.microsoft.com/office/drawing/2014/main" id="{0FAE4083-13A8-868E-3AEE-DB68811E9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1" y="5412214"/>
            <a:ext cx="881204" cy="751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9B9FC30-E9CA-CB96-F503-F8D5FCA59264}"/>
              </a:ext>
            </a:extLst>
          </p:cNvPr>
          <p:cNvSpPr txBox="1"/>
          <p:nvPr/>
        </p:nvSpPr>
        <p:spPr>
          <a:xfrm>
            <a:off x="1789889" y="5252935"/>
            <a:ext cx="3044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rgbClr val="1B1464"/>
                </a:solidFill>
                <a:latin typeface="Helvetica" panose="020B0403020202020204" pitchFamily="34" charset="0"/>
              </a:rPr>
              <a:t>30%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0F4AA95-6EDD-A662-4BDF-3EA12488F6A9}"/>
              </a:ext>
            </a:extLst>
          </p:cNvPr>
          <p:cNvCxnSpPr>
            <a:cxnSpLocks/>
          </p:cNvCxnSpPr>
          <p:nvPr/>
        </p:nvCxnSpPr>
        <p:spPr>
          <a:xfrm>
            <a:off x="3550596" y="5392758"/>
            <a:ext cx="1138136" cy="0"/>
          </a:xfrm>
          <a:prstGeom prst="straightConnector1">
            <a:avLst/>
          </a:prstGeom>
          <a:ln w="9525">
            <a:solidFill>
              <a:srgbClr val="1B14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4FC7066-47F6-14D4-DBA5-776BD783B765}"/>
              </a:ext>
            </a:extLst>
          </p:cNvPr>
          <p:cNvCxnSpPr>
            <a:cxnSpLocks/>
          </p:cNvCxnSpPr>
          <p:nvPr/>
        </p:nvCxnSpPr>
        <p:spPr>
          <a:xfrm flipH="1">
            <a:off x="1857977" y="5392758"/>
            <a:ext cx="1206230" cy="0"/>
          </a:xfrm>
          <a:prstGeom prst="straightConnector1">
            <a:avLst/>
          </a:prstGeom>
          <a:ln w="9525">
            <a:solidFill>
              <a:srgbClr val="1B14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F385DBB-F271-F9E0-899C-47D3216E48BF}"/>
              </a:ext>
            </a:extLst>
          </p:cNvPr>
          <p:cNvSpPr txBox="1"/>
          <p:nvPr/>
        </p:nvSpPr>
        <p:spPr>
          <a:xfrm>
            <a:off x="1789888" y="4258412"/>
            <a:ext cx="5398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rgbClr val="1B1464"/>
                </a:solidFill>
                <a:latin typeface="Helvetica" panose="020B0403020202020204" pitchFamily="34" charset="0"/>
              </a:rPr>
              <a:t>54%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C7FA161-7AFA-18BE-0172-ABA491975B09}"/>
              </a:ext>
            </a:extLst>
          </p:cNvPr>
          <p:cNvCxnSpPr>
            <a:cxnSpLocks/>
          </p:cNvCxnSpPr>
          <p:nvPr/>
        </p:nvCxnSpPr>
        <p:spPr>
          <a:xfrm>
            <a:off x="4688732" y="4378350"/>
            <a:ext cx="2373549" cy="0"/>
          </a:xfrm>
          <a:prstGeom prst="straightConnector1">
            <a:avLst/>
          </a:prstGeom>
          <a:ln w="9525">
            <a:solidFill>
              <a:srgbClr val="1B14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795E228-7E70-44DA-BF10-F9AEBD263029}"/>
              </a:ext>
            </a:extLst>
          </p:cNvPr>
          <p:cNvCxnSpPr>
            <a:cxnSpLocks/>
          </p:cNvCxnSpPr>
          <p:nvPr/>
        </p:nvCxnSpPr>
        <p:spPr>
          <a:xfrm flipH="1">
            <a:off x="1864460" y="4375105"/>
            <a:ext cx="2373549" cy="0"/>
          </a:xfrm>
          <a:prstGeom prst="straightConnector1">
            <a:avLst/>
          </a:prstGeom>
          <a:ln w="9525">
            <a:solidFill>
              <a:srgbClr val="1B14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3C50CE4-3869-60A4-754C-F743BEFE9C00}"/>
              </a:ext>
            </a:extLst>
          </p:cNvPr>
          <p:cNvSpPr txBox="1"/>
          <p:nvPr/>
        </p:nvSpPr>
        <p:spPr>
          <a:xfrm>
            <a:off x="1789888" y="3288122"/>
            <a:ext cx="4873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rgbClr val="1B1464"/>
                </a:solidFill>
                <a:latin typeface="Helvetica" panose="020B0403020202020204" pitchFamily="34" charset="0"/>
              </a:rPr>
              <a:t>49%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4E767E2-38F4-028E-A727-68A47104DA3E}"/>
              </a:ext>
            </a:extLst>
          </p:cNvPr>
          <p:cNvCxnSpPr>
            <a:cxnSpLocks/>
          </p:cNvCxnSpPr>
          <p:nvPr/>
        </p:nvCxnSpPr>
        <p:spPr>
          <a:xfrm>
            <a:off x="4471481" y="3429000"/>
            <a:ext cx="2240134" cy="0"/>
          </a:xfrm>
          <a:prstGeom prst="straightConnector1">
            <a:avLst/>
          </a:prstGeom>
          <a:ln w="9525">
            <a:solidFill>
              <a:srgbClr val="1B14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8AAF750-2FC9-C834-2D07-E363EC02C4BB}"/>
              </a:ext>
            </a:extLst>
          </p:cNvPr>
          <p:cNvCxnSpPr>
            <a:cxnSpLocks/>
            <a:endCxn id="23" idx="1"/>
          </p:cNvCxnSpPr>
          <p:nvPr/>
        </p:nvCxnSpPr>
        <p:spPr>
          <a:xfrm flipH="1">
            <a:off x="1789888" y="3426622"/>
            <a:ext cx="2195204" cy="0"/>
          </a:xfrm>
          <a:prstGeom prst="straightConnector1">
            <a:avLst/>
          </a:prstGeom>
          <a:ln w="9525">
            <a:solidFill>
              <a:srgbClr val="1B14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2483947-5D0A-4328-27FE-4F8EDC132666}"/>
              </a:ext>
            </a:extLst>
          </p:cNvPr>
          <p:cNvSpPr txBox="1"/>
          <p:nvPr/>
        </p:nvSpPr>
        <p:spPr>
          <a:xfrm>
            <a:off x="1864460" y="2339363"/>
            <a:ext cx="6637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rgbClr val="1B1464"/>
                </a:solidFill>
                <a:latin typeface="Helvetica" panose="020B0403020202020204" pitchFamily="34" charset="0"/>
              </a:rPr>
              <a:t>67%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7880F83-7472-2701-0E92-4618AA7EF9A2}"/>
              </a:ext>
            </a:extLst>
          </p:cNvPr>
          <p:cNvCxnSpPr>
            <a:cxnSpLocks/>
          </p:cNvCxnSpPr>
          <p:nvPr/>
        </p:nvCxnSpPr>
        <p:spPr>
          <a:xfrm>
            <a:off x="5447489" y="2459316"/>
            <a:ext cx="2947481" cy="0"/>
          </a:xfrm>
          <a:prstGeom prst="straightConnector1">
            <a:avLst/>
          </a:prstGeom>
          <a:ln w="9525">
            <a:solidFill>
              <a:srgbClr val="1B14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345FE85-9161-A76F-60FB-39D4ECBFD47F}"/>
              </a:ext>
            </a:extLst>
          </p:cNvPr>
          <p:cNvCxnSpPr>
            <a:cxnSpLocks/>
          </p:cNvCxnSpPr>
          <p:nvPr/>
        </p:nvCxnSpPr>
        <p:spPr>
          <a:xfrm flipH="1" flipV="1">
            <a:off x="1857971" y="2465798"/>
            <a:ext cx="3064225" cy="3246"/>
          </a:xfrm>
          <a:prstGeom prst="straightConnector1">
            <a:avLst/>
          </a:prstGeom>
          <a:ln w="9525">
            <a:solidFill>
              <a:srgbClr val="1B146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8428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372166A-3E12-4E13-AB2A-44FEC44872DB}"/>
</file>

<file path=customXml/itemProps2.xml><?xml version="1.0" encoding="utf-8"?>
<ds:datastoreItem xmlns:ds="http://schemas.openxmlformats.org/officeDocument/2006/customXml" ds:itemID="{C9CCAC77-2CBF-4B6A-ACC1-13458BBB53E7}"/>
</file>

<file path=customXml/itemProps3.xml><?xml version="1.0" encoding="utf-8"?>
<ds:datastoreItem xmlns:ds="http://schemas.openxmlformats.org/officeDocument/2006/customXml" ds:itemID="{33A6FBC1-386A-4A4C-A612-B0C28BAA680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2024-08-08T18:30:20Z</dcterms:created>
  <dcterms:modified xsi:type="dcterms:W3CDTF">2024-08-08T18:30:29Z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