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27139-0945-4D4B-BE32-AEFF36B07304}" v="1" dt="2025-10-02T19:23:01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0-02T19:23:01.897" v="0"/>
      <pc:docMkLst>
        <pc:docMk/>
      </pc:docMkLst>
      <pc:sldChg chg="add">
        <pc:chgData name="Dylan Breger" userId="9b3da09f-10fe-42ec-9aa5-9fa2a3e9cc20" providerId="ADAL" clId="{D81AFA50-692E-4678-A384-3793507736DC}" dt="2025-10-02T19:23:01.897" v="0"/>
        <pc:sldMkLst>
          <pc:docMk/>
          <pc:sldMk cId="3622956284" sldId="214747422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NFL Viewers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Shop for sports merch related to a live game or sporting event they are watching</c:v>
                </c:pt>
                <c:pt idx="1">
                  <c:v>View or share live social media posts related to a show they are watching</c:v>
                </c:pt>
                <c:pt idx="2">
                  <c:v>Use different camera angles during live sports events</c:v>
                </c:pt>
                <c:pt idx="3">
                  <c:v>Engage with TV content through gaming experiences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0.51</c:v>
                </c:pt>
                <c:pt idx="1">
                  <c:v>0.63</c:v>
                </c:pt>
                <c:pt idx="2">
                  <c:v>0.39</c:v>
                </c:pt>
                <c:pt idx="3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A-442C-B504-78A35D64B4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Multicultural NFL Viewers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Shop for sports merch related to a live game or sporting event they are watching</c:v>
                </c:pt>
                <c:pt idx="1">
                  <c:v>View or share live social media posts related to a show they are watching</c:v>
                </c:pt>
                <c:pt idx="2">
                  <c:v>Use different camera angles during live sports events</c:v>
                </c:pt>
                <c:pt idx="3">
                  <c:v>Engage with TV content through gaming experiences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0.48</c:v>
                </c:pt>
                <c:pt idx="1">
                  <c:v>0.66</c:v>
                </c:pt>
                <c:pt idx="2">
                  <c:v>0.44</c:v>
                </c:pt>
                <c:pt idx="3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CA-442C-B504-78A35D64B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04751567"/>
        <c:axId val="1904755887"/>
      </c:barChart>
      <c:catAx>
        <c:axId val="190475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904755887"/>
        <c:crosses val="autoZero"/>
        <c:auto val="1"/>
        <c:lblAlgn val="ctr"/>
        <c:lblOffset val="100"/>
        <c:noMultiLvlLbl val="0"/>
      </c:catAx>
      <c:valAx>
        <c:axId val="190475588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04751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2A3F3-A76B-3E35-1C04-D39BD96C3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9CFE15-1628-C914-1C18-8EE4559C6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43A06-173A-EFC7-4289-9BB38B53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76C69-1DE9-B414-536D-0ABD82B8B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6162E-C179-11E9-D2FC-D32A70C0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06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F6C2-9CDB-12A3-BA45-7C59887A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3F565F-7D1A-3494-3E20-FDB87AF6C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AB103-289B-D11A-E73C-6387C0EBD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CF789-B8B3-AB6B-DA4D-95B46D269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3DDA2-3C60-9C2F-0D03-B135CCDC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4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F5340-FCE8-131D-8A9F-00900253C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1B012B-BB5A-8A7A-5665-6D6BE6C44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CDE7D-9611-9E75-C5B2-8A03B56D7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5379A-3070-4935-A5BC-96BAA096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4AAF9-1752-D98E-F906-01C1571E7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8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0150-64E9-F081-E614-B016C2C99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C93F2-A190-ABF2-9B46-A8A8F63BC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09AB-BA5F-50D1-DEBE-ACEC60969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AD370-C266-12F2-ED17-857C3F147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0550F-B610-C6D7-8AB0-3AF7AB5BC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0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42976-4CEB-D8D9-FEED-6934C9E39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2E68C-A9C8-FBBC-61F2-6B190153B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6602A-361B-C3CA-D53D-634912AF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86B08-C358-2F60-B9BB-C41CC16C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54F2D-C5EC-89E1-A5DC-04496F74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3FB47-E454-D727-0BBC-6209A458F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76A2C-44E0-1E33-B039-5944F6E10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6FAD31-BDB7-E1AD-958D-4A8E07F0D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F97CBA-E7F2-6F6F-82E5-2D3B444F2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E131A-5AEC-FA35-9B53-EB3078A9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91262-B7A6-2A40-3871-1DE540673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3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1195-05BF-A890-2A28-DC9B50F7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2A338-09C2-4562-2C94-6BEABBB0D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7E61FF-1AD7-6B0D-FB12-639923596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A8538-3B38-DB8D-D172-F9F31092C0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216CF-6D15-4427-F565-631F042AFE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1923C-458A-2AC7-099B-D882906E4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04D1D-2929-677E-B0D6-78170465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B3DF28-5913-DE0A-2AFE-60A7C3C4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D412E-573A-49FE-961F-5E429FDD8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15470E-2328-85E4-C1A1-72A3E7B3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831002-753A-5D6E-50C1-07C19C83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329F45-03EF-405D-1BC3-78E55A79A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AB8418-9339-475A-DB1A-B1A32A690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A1479-A747-4A42-2E1F-F189DB248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16CD4-8678-71DC-DE99-406645D92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5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20FF8-94A3-96EE-9AB0-D7C52117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8C2FA-BB9D-48C4-860F-896DC96F7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8F39C-C6B3-F7D6-1B83-EAE1C76BA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85E1F-C635-65DE-4B14-E4917321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0E2FA-2BBB-17B5-BADC-3E99336C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1E54A9-486D-C374-9096-DE9A4B3DB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60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8E2AB-896C-16BB-7A91-2F1F32F8D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FEBFF3-2789-8042-9559-68D7944BA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5673F-F8DF-6FC0-9D49-C8B35FC6E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D17C9-5ACD-CED1-3FAE-C8A4C12E0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41816-2FC4-E312-307A-84F622C17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75C76-33FB-FC7B-0A9C-E7E373DB4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8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59DEB-BE80-472B-05C1-A6AC1A0B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F7E77-773C-E5FB-6ACD-F3E4A763C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54DB9-B5BB-EFD2-D377-D7D3DB9F6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6A94FB-068E-43F0-B5FE-390D1A2E8A7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EE03-4E41-4ABA-4F73-86CD350BE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EBE83-814E-1F11-81DD-6D59BE2F0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E37D2D-9D41-4786-82FE-C11722C59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7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6409894-D425-FD77-5132-8EEC9895EDBD}"/>
              </a:ext>
            </a:extLst>
          </p:cNvPr>
          <p:cNvSpPr/>
          <p:nvPr/>
        </p:nvSpPr>
        <p:spPr>
          <a:xfrm>
            <a:off x="0" y="1685013"/>
            <a:ext cx="12192000" cy="452157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15EEB1-DE77-EF51-9CF9-44CD11DBCBB9}"/>
              </a:ext>
            </a:extLst>
          </p:cNvPr>
          <p:cNvSpPr txBox="1"/>
          <p:nvPr/>
        </p:nvSpPr>
        <p:spPr>
          <a:xfrm>
            <a:off x="0" y="1867125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How are NFL viewers interacting with TV content beyond the screen?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5CB683-98F4-8210-EC5F-87D2780BD1E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E5EB03-7B65-296C-F579-2B25DAD006A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64B928-D81F-3274-827D-FF0D3CDE3C7F}"/>
              </a:ext>
            </a:extLst>
          </p:cNvPr>
          <p:cNvSpPr/>
          <p:nvPr/>
        </p:nvSpPr>
        <p:spPr>
          <a:xfrm>
            <a:off x="0" y="-1"/>
            <a:ext cx="3726426" cy="32576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NFL Viewer Engagement On The Screen &amp; Beyond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88FEED-F290-C56C-0CF9-FF15F975D4E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C5530D-6362-145D-AEB1-8B3A3BD3F00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sports engagement 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8055B446-9FB2-97A7-A7AE-16D763525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63A12EA-3129-3CE3-98C9-E339F904D995}"/>
              </a:ext>
            </a:extLst>
          </p:cNvPr>
          <p:cNvSpPr/>
          <p:nvPr/>
        </p:nvSpPr>
        <p:spPr>
          <a:xfrm>
            <a:off x="121920" y="477924"/>
            <a:ext cx="1010793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NFL TV viewers, especially multicultural fans, extend the live game experience through social media, shopping and gaming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F0158E-FCC1-D878-F615-E31DFEBC6A8D}"/>
              </a:ext>
            </a:extLst>
          </p:cNvPr>
          <p:cNvSpPr txBox="1"/>
          <p:nvPr/>
        </p:nvSpPr>
        <p:spPr>
          <a:xfrm>
            <a:off x="492088" y="6312560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Horowitz Research,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State of Media, Entertainment &amp; Tech: Viewing Behaviors 2025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EF8CF1F7-E900-E1C7-E64E-D8E71B5CBFC6}"/>
              </a:ext>
            </a:extLst>
          </p:cNvPr>
          <p:cNvGraphicFramePr/>
          <p:nvPr/>
        </p:nvGraphicFramePr>
        <p:xfrm>
          <a:off x="145898" y="2205679"/>
          <a:ext cx="11900205" cy="393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62295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403EC27-F91E-4B1C-8C42-2A2850BCBC99}"/>
</file>

<file path=customXml/itemProps2.xml><?xml version="1.0" encoding="utf-8"?>
<ds:datastoreItem xmlns:ds="http://schemas.openxmlformats.org/officeDocument/2006/customXml" ds:itemID="{ED04BE14-3D85-4FB9-99EE-26DCE9A3E071}"/>
</file>

<file path=customXml/itemProps3.xml><?xml version="1.0" encoding="utf-8"?>
<ds:datastoreItem xmlns:ds="http://schemas.openxmlformats.org/officeDocument/2006/customXml" ds:itemID="{D3D4A19D-4EB0-4327-ABCB-685FE0ED932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2025-10-02T19:22:38Z</dcterms:created>
  <dcterms:modified xsi:type="dcterms:W3CDTF">2025-10-02T19:23:11Z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