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14747418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9535488-94A9-49E7-9CCA-B6662F019A87}" v="1" dt="2025-07-09T15:19:07.05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" d="100"/>
          <a:sy n="22" d="100"/>
        </p:scale>
        <p:origin x="370" y="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2.xml"/><Relationship Id="rId5" Type="http://schemas.openxmlformats.org/officeDocument/2006/relationships/viewProps" Target="viewProps.xml"/><Relationship Id="rId10" Type="http://schemas.openxmlformats.org/officeDocument/2006/relationships/customXml" Target="../customXml/item1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29535488-94A9-49E7-9CCA-B6662F019A87}"/>
    <pc:docChg chg="addSld modSld">
      <pc:chgData name="Dylan Breger" userId="9b3da09f-10fe-42ec-9aa5-9fa2a3e9cc20" providerId="ADAL" clId="{29535488-94A9-49E7-9CCA-B6662F019A87}" dt="2025-07-09T15:19:07.054" v="0"/>
      <pc:docMkLst>
        <pc:docMk/>
      </pc:docMkLst>
      <pc:sldChg chg="add">
        <pc:chgData name="Dylan Breger" userId="9b3da09f-10fe-42ec-9aa5-9fa2a3e9cc20" providerId="ADAL" clId="{29535488-94A9-49E7-9CCA-B6662F019A87}" dt="2025-07-09T15:19:07.054" v="0"/>
        <pc:sldMkLst>
          <pc:docMk/>
          <pc:sldMk cId="1394156950" sldId="214747418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F57ACF-B656-4635-91C5-2012EB89537F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97B90D-D29D-44D2-A017-4F66A791D4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943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21740D-6A7D-668C-F32D-C63FA96F3A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53525FF-AF4A-2316-2C1C-3BE4E6EC246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C1D74CC-3E4D-0F38-3B90-65BC0A2775A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0E372A-B63C-4D58-307A-105524021D0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F727F9-3F91-3F46-B202-A775857851D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521333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C256EC-D710-ED85-A098-2D81E9C76F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CF2675E-167C-C2EF-94FD-639504AD42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51C03D-AFB0-ED08-5295-95D5027B8A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A5609-EBAF-4AF3-92EB-53E20B3770CD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AE5601-E267-E54D-AB76-78461FECE2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B52905-0C1A-1772-48E6-89311BD392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B4ABE-2CB9-45D1-A7F4-CCB630A0E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9110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99F294-2557-1A6C-CDA6-81518EDD8F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20F25A-3D64-4610-1C2D-4AADC9D7DB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F58B05-2DBE-E767-5617-2B5133FED3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A5609-EBAF-4AF3-92EB-53E20B3770CD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5120AF-6AA9-297F-60ED-C85B1D966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366C69-518F-753D-23A5-4DE82DDB2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B4ABE-2CB9-45D1-A7F4-CCB630A0E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7759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48C6956-5B90-7178-2F0A-92BC12E4AF2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05D965-7CB0-0F0E-C12B-513B76C3A7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41BF37-C7DB-9F9F-33B4-FBF72797B2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A5609-EBAF-4AF3-92EB-53E20B3770CD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675F93-BFB8-43EC-8E52-A9286BF0B0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A88800-5866-18E1-AD26-624B29A66C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B4ABE-2CB9-45D1-A7F4-CCB630A0E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4522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BDEB86-077C-D810-0500-472E6E3DA0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7BAEEE-36B3-CC1C-D40B-0268844909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1BAB5A-7B41-DB4D-2AD1-B6C29003AA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A5609-EBAF-4AF3-92EB-53E20B3770CD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8F98C0-1D6D-A09A-869C-191B3419C5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8AA151-8B6D-28AA-BC6C-D2D81DCDE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B4ABE-2CB9-45D1-A7F4-CCB630A0E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275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BAFE51-1E05-762E-AFAA-1499AB270B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542E55-38BC-59FA-FD8A-D2DE7EF1F1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C1090D-48A1-2189-C37C-9B5ADC8F58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A5609-EBAF-4AF3-92EB-53E20B3770CD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2E1327-3457-EACC-55FB-A3753E0BA6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9B5A6D-3C63-FAF0-29E6-EB41D24F37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B4ABE-2CB9-45D1-A7F4-CCB630A0E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2955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50982B-BA92-F17E-440F-95D70BF3BD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E76F2A-A632-8B6F-D9FB-83AEAF237C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BF8127F-81E8-C092-D54C-191D7D0A5B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A222C2-1004-3D65-B129-5E402E7109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A5609-EBAF-4AF3-92EB-53E20B3770CD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6D6A0B-0116-8EFE-A70A-1D6704BA2E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2592C4-17D8-FB1B-AD82-8FCC20D1AC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B4ABE-2CB9-45D1-A7F4-CCB630A0E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944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A69865-8FEA-B2CA-0205-E595A58A11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0CF4BD-D5A1-610A-731E-AC93440ED0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56FEA2A-6C2C-F042-66BF-6CD401DA4A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7174383-3BFD-923E-69E1-CF24C2A9DE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1AF914F-E615-E435-C69F-8C86DA17BD4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E17803D-7528-B108-D5CC-A49045D514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A5609-EBAF-4AF3-92EB-53E20B3770CD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285C88C-2109-F9FD-1F2F-985156743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40960AA-06C0-8729-A833-E45721C200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B4ABE-2CB9-45D1-A7F4-CCB630A0E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133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A47725-077F-063A-5552-E272C3B99B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C8432B4-B444-D836-92C3-E0FBD614CD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A5609-EBAF-4AF3-92EB-53E20B3770CD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2A7806-2925-A1A7-E6E1-5A9D9B393D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43CB208-F97B-7F60-396F-FF42FBA9C4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B4ABE-2CB9-45D1-A7F4-CCB630A0E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557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26E37FD-8F3F-2B82-590F-576C622C94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A5609-EBAF-4AF3-92EB-53E20B3770CD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B604FDC-0EFF-D71B-3C83-75D7FE3571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27B25C-7874-F16C-4AD2-71BE2F4682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B4ABE-2CB9-45D1-A7F4-CCB630A0E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3789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9A4D54-DB89-99CB-FDD9-30678190C8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C821C2-B5CD-7F65-BFA4-4920BDF1A8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A2EB6F-1D34-DDB8-0734-40A47A0DBF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66F25F-8C21-D61B-EB6D-FA73DD5A08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A5609-EBAF-4AF3-92EB-53E20B3770CD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0982F8-D0B8-BC4F-D9A6-327BB4F684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F8CE0A-DA14-6C95-49B5-DC4163692B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B4ABE-2CB9-45D1-A7F4-CCB630A0E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07921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57ED04-638D-D958-74B6-225791B831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1A6D227-5B00-04DA-0669-137B71F143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D28814-FA5B-5802-218A-885D433502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3BF2C1-17C0-F8AB-C459-5D55AA4794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A5609-EBAF-4AF3-92EB-53E20B3770CD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B22625-72C0-CF90-86B5-FFF099961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3368CB-4160-6E07-DDE1-7A35F5056A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B4ABE-2CB9-45D1-A7F4-CCB630A0E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7076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ADC8A8C-2FF6-A3CE-AA80-8EC9634C0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27F90C-F966-CE3C-87C3-7CDC9F659A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C634AD-6959-F356-B03A-EBB80224BC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CAA5609-EBAF-4AF3-92EB-53E20B3770CD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34559C-605C-4922-EA70-73253D80919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C1B508-8F88-A303-E205-38FAB460E9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D8B4ABE-2CB9-45D1-A7F4-CCB630A0E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646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hyperlink" Target="https://thevab.com/insight/every-first-time-tv-advertisers-2024?utm_source=grab-and-go&amp;utm_medium=vab-insights&amp;utm_campaign=" TargetMode="External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11" Type="http://schemas.openxmlformats.org/officeDocument/2006/relationships/hyperlink" Target="https://comcastadvertising.com/insights/research-reports/" TargetMode="External"/><Relationship Id="rId5" Type="http://schemas.openxmlformats.org/officeDocument/2006/relationships/hyperlink" Target="https://thevab.com/insight/20-fast-facts-sports-fandom-viewership-and-advertising-impact?utm_source=grab-and-go&amp;utm_medium=vab-insights&amp;utm_campaign=" TargetMode="External"/><Relationship Id="rId10" Type="http://schemas.openxmlformats.org/officeDocument/2006/relationships/image" Target="../media/image6.png"/><Relationship Id="rId4" Type="http://schemas.openxmlformats.org/officeDocument/2006/relationships/hyperlink" Target="https://thevab.com/insights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0FFDD2-6199-69A3-79DA-B3AAAABDAC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25296F46-6D39-CDA9-6265-CF7D22BBC278}"/>
              </a:ext>
            </a:extLst>
          </p:cNvPr>
          <p:cNvSpPr/>
          <p:nvPr/>
        </p:nvSpPr>
        <p:spPr>
          <a:xfrm>
            <a:off x="-7767" y="1686477"/>
            <a:ext cx="12192000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F9B09A0-D793-1A63-F1D3-DBE3AFA653F9}"/>
              </a:ext>
            </a:extLst>
          </p:cNvPr>
          <p:cNvSpPr/>
          <p:nvPr/>
        </p:nvSpPr>
        <p:spPr>
          <a:xfrm>
            <a:off x="-10270" y="408035"/>
            <a:ext cx="10373469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600" b="1">
                <a:solidFill>
                  <a:srgbClr val="002060"/>
                </a:solidFill>
                <a:latin typeface="Helvetica" pitchFamily="2" charset="0"/>
              </a:rPr>
              <a:t>Live sports creates relevant and related opportunities to connect with fans, especially for small and localized businesses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29140452-2B3E-C396-CE2C-21B59514CF0B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01C598B7-9D63-74C7-52E8-6C242980DA44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BB9E554-B0D7-FD1D-3E3F-74B6F37F5554}"/>
              </a:ext>
            </a:extLst>
          </p:cNvPr>
          <p:cNvSpPr/>
          <p:nvPr/>
        </p:nvSpPr>
        <p:spPr>
          <a:xfrm>
            <a:off x="-3" y="0"/>
            <a:ext cx="2545083" cy="311370"/>
          </a:xfrm>
          <a:prstGeom prst="rect">
            <a:avLst/>
          </a:prstGeom>
          <a:solidFill>
            <a:srgbClr val="1B1464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prstClr val="white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Fans’ Perceptions of Ads in Sports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165C420-244C-55C9-7E37-4961F80014D5}"/>
              </a:ext>
            </a:extLst>
          </p:cNvPr>
          <p:cNvSpPr txBox="1"/>
          <p:nvPr/>
        </p:nvSpPr>
        <p:spPr>
          <a:xfrm>
            <a:off x="10267952" y="26057"/>
            <a:ext cx="1924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</a:t>
            </a:r>
            <a:b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</a:b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sports insights</a:t>
            </a:r>
          </a:p>
        </p:txBody>
      </p:sp>
      <p:pic>
        <p:nvPicPr>
          <p:cNvPr id="23" name="Picture 2">
            <a:hlinkClick r:id="rId5"/>
            <a:extLst>
              <a:ext uri="{FF2B5EF4-FFF2-40B4-BE49-F238E27FC236}">
                <a16:creationId xmlns:a16="http://schemas.microsoft.com/office/drawing/2014/main" id="{0759B2DF-345C-0951-2D49-E95F973A2A7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31AA9DB7-3D01-D981-08AC-9BB9E20E0BA1}"/>
              </a:ext>
            </a:extLst>
          </p:cNvPr>
          <p:cNvSpPr>
            <a:spLocks/>
          </p:cNvSpPr>
          <p:nvPr/>
        </p:nvSpPr>
        <p:spPr>
          <a:xfrm>
            <a:off x="0" y="1673438"/>
            <a:ext cx="12192000" cy="5184562"/>
          </a:xfrm>
          <a:prstGeom prst="rect">
            <a:avLst/>
          </a:prstGeom>
          <a:solidFill>
            <a:srgbClr val="E2E8F1"/>
          </a:solidFill>
          <a:ln>
            <a:solidFill>
              <a:srgbClr val="E2E8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892A5E1-C3B5-775F-F2AE-02A6D8AC5FD3}"/>
              </a:ext>
            </a:extLst>
          </p:cNvPr>
          <p:cNvSpPr txBox="1"/>
          <p:nvPr/>
        </p:nvSpPr>
        <p:spPr>
          <a:xfrm>
            <a:off x="3103784" y="3939879"/>
            <a:ext cx="2911254" cy="1892826"/>
          </a:xfrm>
          <a:prstGeom prst="rect">
            <a:avLst/>
          </a:prstGeom>
          <a:solidFill>
            <a:schemeClr val="bg1"/>
          </a:solidFill>
          <a:ln>
            <a:solidFill>
              <a:srgbClr val="4EBEA4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>
                <a:ln w="12700">
                  <a:solidFill>
                    <a:srgbClr val="1B1464"/>
                  </a:solidFill>
                </a:ln>
                <a:solidFill>
                  <a:srgbClr val="4EBEA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52%</a:t>
            </a:r>
            <a:br>
              <a:rPr kumimoji="0" lang="en-US" sz="6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</a:br>
            <a:endParaRPr kumimoji="0" lang="en-US" sz="300" b="1" i="0" u="none" strike="noStrike" kern="1200" cap="none" spc="0" normalizeH="0" baseline="0" noProof="0">
              <a:ln>
                <a:noFill/>
              </a:ln>
              <a:solidFill>
                <a:srgbClr val="ED3C8D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4EBEA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like to see ads for</a:t>
            </a:r>
            <a:b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4EBEA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</a:b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4EBEA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small businesses</a:t>
            </a:r>
            <a:b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4EBEA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</a:b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when watching live sports</a:t>
            </a:r>
            <a:endParaRPr kumimoji="0" lang="en-US" sz="1800" b="1" i="0" u="none" strike="noStrike" kern="1200" cap="none" spc="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FDAE189-B085-BA28-F3A3-8C66C9DCAE37}"/>
              </a:ext>
            </a:extLst>
          </p:cNvPr>
          <p:cNvSpPr txBox="1"/>
          <p:nvPr/>
        </p:nvSpPr>
        <p:spPr>
          <a:xfrm>
            <a:off x="41498" y="3939879"/>
            <a:ext cx="2930301" cy="1892826"/>
          </a:xfrm>
          <a:prstGeom prst="rect">
            <a:avLst/>
          </a:prstGeom>
          <a:solidFill>
            <a:schemeClr val="bg1"/>
          </a:solidFill>
          <a:ln>
            <a:solidFill>
              <a:srgbClr val="4EBEA4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>
                <a:ln w="12700">
                  <a:solidFill>
                    <a:srgbClr val="1B1464"/>
                  </a:solidFill>
                </a:ln>
                <a:solidFill>
                  <a:srgbClr val="4EBEA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57%</a:t>
            </a:r>
            <a:br>
              <a:rPr kumimoji="0" lang="en-US" sz="6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</a:br>
            <a:endParaRPr kumimoji="0" lang="en-US" sz="300" b="1" i="0" u="none" strike="noStrike" kern="1200" cap="none" spc="0" normalizeH="0" baseline="0" noProof="0">
              <a:ln>
                <a:noFill/>
              </a:ln>
              <a:solidFill>
                <a:srgbClr val="ED3C8D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4EBEA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prefer when ads are related</a:t>
            </a: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to / compliment</a:t>
            </a:r>
            <a:b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</a:b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the sport they’re watching</a:t>
            </a: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1DB05DD0-43A8-A532-A5CD-51DA16DF6790}"/>
              </a:ext>
            </a:extLst>
          </p:cNvPr>
          <p:cNvCxnSpPr>
            <a:cxnSpLocks/>
          </p:cNvCxnSpPr>
          <p:nvPr/>
        </p:nvCxnSpPr>
        <p:spPr>
          <a:xfrm>
            <a:off x="3038475" y="2185708"/>
            <a:ext cx="0" cy="3770852"/>
          </a:xfrm>
          <a:prstGeom prst="line">
            <a:avLst/>
          </a:prstGeom>
          <a:ln w="19050">
            <a:solidFill>
              <a:srgbClr val="1B1464"/>
            </a:solidFill>
            <a:prstDash val="lg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8F21EE6B-4BB9-09DA-4E28-0D80E8FCF975}"/>
              </a:ext>
            </a:extLst>
          </p:cNvPr>
          <p:cNvSpPr txBox="1"/>
          <p:nvPr/>
        </p:nvSpPr>
        <p:spPr>
          <a:xfrm>
            <a:off x="9201149" y="3939879"/>
            <a:ext cx="2939828" cy="1892826"/>
          </a:xfrm>
          <a:prstGeom prst="rect">
            <a:avLst/>
          </a:prstGeom>
          <a:solidFill>
            <a:schemeClr val="bg1"/>
          </a:solidFill>
          <a:ln>
            <a:solidFill>
              <a:srgbClr val="4EBEA4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>
                <a:ln w="12700">
                  <a:solidFill>
                    <a:srgbClr val="1B1464"/>
                  </a:solidFill>
                </a:ln>
                <a:solidFill>
                  <a:srgbClr val="4EBEA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48%</a:t>
            </a:r>
            <a:br>
              <a:rPr kumimoji="0" lang="en-US" sz="6000" b="1" i="0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</a:br>
            <a:endParaRPr kumimoji="0" lang="en-US" sz="300" b="1" i="0" u="none" strike="noStrike" kern="1200" cap="none" spc="0" normalizeH="0" baseline="0" noProof="0">
              <a:ln>
                <a:noFill/>
              </a:ln>
              <a:solidFill>
                <a:srgbClr val="FFE600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agree there are </a:t>
            </a: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4EBEA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just the right amount of ads </a:t>
            </a: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shown during games</a:t>
            </a:r>
            <a:endParaRPr kumimoji="0" lang="en-US" sz="1800" b="1" i="0" u="none" strike="noStrike" kern="1200" cap="none" spc="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B33C40C-8D09-C0D9-95ED-B3D275D3B4F0}"/>
              </a:ext>
            </a:extLst>
          </p:cNvPr>
          <p:cNvSpPr txBox="1"/>
          <p:nvPr/>
        </p:nvSpPr>
        <p:spPr>
          <a:xfrm>
            <a:off x="6148388" y="3939879"/>
            <a:ext cx="2909884" cy="1892826"/>
          </a:xfrm>
          <a:prstGeom prst="rect">
            <a:avLst/>
          </a:prstGeom>
          <a:solidFill>
            <a:schemeClr val="bg1"/>
          </a:solidFill>
          <a:ln>
            <a:solidFill>
              <a:srgbClr val="4EBEA4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>
                <a:ln w="12700">
                  <a:solidFill>
                    <a:srgbClr val="1B1464"/>
                  </a:solidFill>
                </a:ln>
                <a:solidFill>
                  <a:srgbClr val="4EBEA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50%</a:t>
            </a:r>
            <a:br>
              <a:rPr kumimoji="0" lang="en-US" sz="6000" b="1" i="0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</a:br>
            <a:endParaRPr kumimoji="0" lang="en-US" sz="300" b="1" i="0" u="none" strike="noStrike" kern="1200" cap="none" spc="0" normalizeH="0" baseline="0" noProof="0">
              <a:ln>
                <a:noFill/>
              </a:ln>
              <a:solidFill>
                <a:srgbClr val="FFE600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can </a:t>
            </a: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4EBEA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relate to the</a:t>
            </a:r>
            <a:b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4EBEA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</a:b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4EBEA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ads shown during</a:t>
            </a:r>
            <a:b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4EBEA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</a:b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4EBEA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live sports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DFD0FC36-D1C3-CBCF-3AFB-3F6E1C60B77A}"/>
              </a:ext>
            </a:extLst>
          </p:cNvPr>
          <p:cNvCxnSpPr>
            <a:cxnSpLocks/>
          </p:cNvCxnSpPr>
          <p:nvPr/>
        </p:nvCxnSpPr>
        <p:spPr>
          <a:xfrm>
            <a:off x="6081712" y="2185708"/>
            <a:ext cx="0" cy="3770852"/>
          </a:xfrm>
          <a:prstGeom prst="line">
            <a:avLst/>
          </a:prstGeom>
          <a:ln w="19050">
            <a:solidFill>
              <a:srgbClr val="1B1464"/>
            </a:solidFill>
            <a:prstDash val="lg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0222C7C7-F460-EC15-F278-9529BB55564B}"/>
              </a:ext>
            </a:extLst>
          </p:cNvPr>
          <p:cNvCxnSpPr>
            <a:cxnSpLocks/>
          </p:cNvCxnSpPr>
          <p:nvPr/>
        </p:nvCxnSpPr>
        <p:spPr>
          <a:xfrm>
            <a:off x="9135840" y="2185708"/>
            <a:ext cx="0" cy="3770852"/>
          </a:xfrm>
          <a:prstGeom prst="line">
            <a:avLst/>
          </a:prstGeom>
          <a:ln w="19050">
            <a:solidFill>
              <a:srgbClr val="1B1464"/>
            </a:solidFill>
            <a:prstDash val="lg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0A6F7458-F410-3457-D90A-BEA0FFDEAB88}"/>
              </a:ext>
            </a:extLst>
          </p:cNvPr>
          <p:cNvSpPr txBox="1"/>
          <p:nvPr/>
        </p:nvSpPr>
        <p:spPr>
          <a:xfrm>
            <a:off x="0" y="1724882"/>
            <a:ext cx="1219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Sports Fans’ Perceptions of Ads During Live Games</a:t>
            </a:r>
          </a:p>
        </p:txBody>
      </p:sp>
      <p:pic>
        <p:nvPicPr>
          <p:cNvPr id="36" name="Picture 35" descr="A cartoon of a store&#10;&#10;AI-generated content may be incorrect.">
            <a:extLst>
              <a:ext uri="{FF2B5EF4-FFF2-40B4-BE49-F238E27FC236}">
                <a16:creationId xmlns:a16="http://schemas.microsoft.com/office/drawing/2014/main" id="{2F4E2B67-A80C-ADE0-FC30-55B7F08E4A35}"/>
              </a:ext>
            </a:extLst>
          </p:cNvPr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25390" y="2385734"/>
            <a:ext cx="1286988" cy="1286988"/>
          </a:xfrm>
          <a:prstGeom prst="rect">
            <a:avLst/>
          </a:prstGeom>
        </p:spPr>
      </p:pic>
      <p:pic>
        <p:nvPicPr>
          <p:cNvPr id="38" name="Picture 37" descr="A pink and blue sports balls&#10;&#10;AI-generated content may be incorrect.">
            <a:extLst>
              <a:ext uri="{FF2B5EF4-FFF2-40B4-BE49-F238E27FC236}">
                <a16:creationId xmlns:a16="http://schemas.microsoft.com/office/drawing/2014/main" id="{276E9BCC-C224-8659-C218-41F4ED05C846}"/>
              </a:ext>
            </a:extLst>
          </p:cNvPr>
          <p:cNvPicPr>
            <a:picLocks noChangeAspect="1"/>
          </p:cNvPicPr>
          <p:nvPr/>
        </p:nvPicPr>
        <p:blipFill>
          <a:blip r:embed="rId8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73363" y="2385734"/>
            <a:ext cx="1286988" cy="1286988"/>
          </a:xfrm>
          <a:prstGeom prst="rect">
            <a:avLst/>
          </a:prstGeom>
        </p:spPr>
      </p:pic>
      <p:pic>
        <p:nvPicPr>
          <p:cNvPr id="40" name="Picture 39" descr="A light bulb with a brain inside&#10;&#10;AI-generated content may be incorrect.">
            <a:extLst>
              <a:ext uri="{FF2B5EF4-FFF2-40B4-BE49-F238E27FC236}">
                <a16:creationId xmlns:a16="http://schemas.microsoft.com/office/drawing/2014/main" id="{882C024D-D214-09FA-5564-ACCAC0F4EDC6}"/>
              </a:ext>
            </a:extLst>
          </p:cNvPr>
          <p:cNvPicPr>
            <a:picLocks noChangeAspect="1"/>
          </p:cNvPicPr>
          <p:nvPr/>
        </p:nvPicPr>
        <p:blipFill>
          <a:blip r:embed="rId9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67653" y="2385734"/>
            <a:ext cx="1282246" cy="1282246"/>
          </a:xfrm>
          <a:prstGeom prst="rect">
            <a:avLst/>
          </a:prstGeom>
        </p:spPr>
      </p:pic>
      <p:pic>
        <p:nvPicPr>
          <p:cNvPr id="42" name="Picture 41" descr="A blue and yellow scale&#10;&#10;AI-generated content may be incorrect.">
            <a:extLst>
              <a:ext uri="{FF2B5EF4-FFF2-40B4-BE49-F238E27FC236}">
                <a16:creationId xmlns:a16="http://schemas.microsoft.com/office/drawing/2014/main" id="{D0758178-6259-8224-CCA2-1121719F10F8}"/>
              </a:ext>
            </a:extLst>
          </p:cNvPr>
          <p:cNvPicPr>
            <a:picLocks noChangeAspect="1"/>
          </p:cNvPicPr>
          <p:nvPr/>
        </p:nvPicPr>
        <p:blipFill>
          <a:blip r:embed="rId10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31649" y="2385734"/>
            <a:ext cx="1286988" cy="1286988"/>
          </a:xfrm>
          <a:prstGeom prst="rect">
            <a:avLst/>
          </a:prstGeom>
        </p:spPr>
      </p:pic>
      <p:sp>
        <p:nvSpPr>
          <p:cNvPr id="48" name="Text Placeholder 24">
            <a:extLst>
              <a:ext uri="{FF2B5EF4-FFF2-40B4-BE49-F238E27FC236}">
                <a16:creationId xmlns:a16="http://schemas.microsoft.com/office/drawing/2014/main" id="{A6F33A4A-CA81-DEB3-FBCF-7794FB50D22F}"/>
              </a:ext>
            </a:extLst>
          </p:cNvPr>
          <p:cNvSpPr txBox="1">
            <a:spLocks/>
          </p:cNvSpPr>
          <p:nvPr/>
        </p:nvSpPr>
        <p:spPr>
          <a:xfrm>
            <a:off x="483207" y="6023745"/>
            <a:ext cx="11664402" cy="246222"/>
          </a:xfrm>
          <a:prstGeom prst="rect">
            <a:avLst/>
          </a:prstGeom>
        </p:spPr>
        <p:txBody>
          <a:bodyPr vert="horz" anchor="ctr"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Source: Comcast Advertising, </a:t>
            </a:r>
            <a:r>
              <a:rPr kumimoji="0" lang="en-US" sz="800" b="0" i="1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Behind the Remote: A Deep Dive into Sports Viewership &amp; Fandom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October 2024. Base: Watched sports content (game, highlights, talk show, etc.) in the past six months.</a:t>
            </a:r>
          </a:p>
        </p:txBody>
      </p:sp>
      <p:pic>
        <p:nvPicPr>
          <p:cNvPr id="49" name="Picture 48">
            <a:hlinkClick r:id="rId11"/>
            <a:extLst>
              <a:ext uri="{FF2B5EF4-FFF2-40B4-BE49-F238E27FC236}">
                <a16:creationId xmlns:a16="http://schemas.microsoft.com/office/drawing/2014/main" id="{D5537279-F9C0-8813-011F-14665001936C}"/>
              </a:ext>
            </a:extLst>
          </p:cNvPr>
          <p:cNvPicPr>
            <a:picLocks noChangeAspect="1"/>
          </p:cNvPicPr>
          <p:nvPr/>
        </p:nvPicPr>
        <p:blipFill>
          <a:blip r:embed="rId1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72863" y="5870426"/>
            <a:ext cx="674746" cy="36031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AAFDA0C9-F1B4-173F-347E-8350A99DDD60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DEFE7997-E6DE-914F-226A-CB27D37E0266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4" name="TextBox 23">
            <a:hlinkClick r:id="rId5"/>
            <a:extLst>
              <a:ext uri="{FF2B5EF4-FFF2-40B4-BE49-F238E27FC236}">
                <a16:creationId xmlns:a16="http://schemas.microsoft.com/office/drawing/2014/main" id="{F881DE52-E49B-9571-2320-88CEF1200B68}"/>
              </a:ext>
            </a:extLst>
          </p:cNvPr>
          <p:cNvSpPr txBox="1">
            <a:spLocks/>
          </p:cNvSpPr>
          <p:nvPr/>
        </p:nvSpPr>
        <p:spPr>
          <a:xfrm>
            <a:off x="-3" y="6269631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to download VAB’s related report, 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  <a:hlinkClick r:id="rId1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‘</a:t>
            </a:r>
            <a:r>
              <a:rPr kumimoji="0" lang="en-US" sz="1200" b="1" i="1" u="sng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Fast Break</a:t>
            </a:r>
            <a:r>
              <a:rPr kumimoji="0" lang="en-US" sz="1200" b="1" i="1" u="sng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itchFamily="2" charset="0"/>
                <a:ea typeface="+mn-ea"/>
                <a:cs typeface="Helvetica" panose="020B0604020202020204" pitchFamily="34" charset="0"/>
              </a:rPr>
              <a:t>: 20 Facts on Sports Fandom, Viewership &amp; Advertising Impact’</a:t>
            </a:r>
            <a:endParaRPr kumimoji="0" lang="en-US" sz="1200" b="1" i="1" u="sng" strike="noStrike" kern="1200" cap="none" spc="0" normalizeH="0" baseline="0" noProof="0">
              <a:ln>
                <a:noFill/>
              </a:ln>
              <a:solidFill>
                <a:srgbClr val="FFE60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4DADC81-E51B-84E2-EA0D-FF027583C961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941569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62A23640-479F-40D5-B151-8A4598CE9FD0}"/>
</file>

<file path=customXml/itemProps2.xml><?xml version="1.0" encoding="utf-8"?>
<ds:datastoreItem xmlns:ds="http://schemas.openxmlformats.org/officeDocument/2006/customXml" ds:itemID="{CDFDC31B-5139-435F-A5EC-FF9CCC778075}"/>
</file>

<file path=customXml/itemProps3.xml><?xml version="1.0" encoding="utf-8"?>
<ds:datastoreItem xmlns:ds="http://schemas.openxmlformats.org/officeDocument/2006/customXml" ds:itemID="{A796E65C-C271-47C7-A2B6-27BAAA27696F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179</Words>
  <Application>Microsoft Office PowerPoint</Application>
  <PresentationFormat>Widescreen</PresentationFormat>
  <Paragraphs>17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2025-07-09T15:19:02Z</dcterms:created>
  <dcterms:modified xsi:type="dcterms:W3CDTF">2025-07-09T15:19:10Z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