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4328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582CD0-7BBB-48E4-BC0D-7594B60FD5E4}" v="1" dt="2025-07-09T15:19:44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16582CD0-7BBB-48E4-BC0D-7594B60FD5E4}"/>
    <pc:docChg chg="addSld modSld">
      <pc:chgData name="Dylan Breger" userId="9b3da09f-10fe-42ec-9aa5-9fa2a3e9cc20" providerId="ADAL" clId="{16582CD0-7BBB-48E4-BC0D-7594B60FD5E4}" dt="2025-07-09T15:19:44.546" v="0"/>
      <pc:docMkLst>
        <pc:docMk/>
      </pc:docMkLst>
      <pc:sldChg chg="add">
        <pc:chgData name="Dylan Breger" userId="9b3da09f-10fe-42ec-9aa5-9fa2a3e9cc20" providerId="ADAL" clId="{16582CD0-7BBB-48E4-BC0D-7594B60FD5E4}" dt="2025-07-09T15:19:44.546" v="0"/>
        <pc:sldMkLst>
          <pc:docMk/>
          <pc:sldMk cId="4026988366" sldId="214432825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en-US" sz="1600" u="sng">
                <a:solidFill>
                  <a:srgbClr val="002060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 of National TV ‘Big 6’ Live Playoff</a:t>
            </a:r>
            <a:r>
              <a:rPr lang="en-US" sz="1600" u="sng" baseline="0">
                <a:solidFill>
                  <a:srgbClr val="002060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u="sng">
                <a:solidFill>
                  <a:srgbClr val="002060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Sports Telecasts</a:t>
            </a:r>
          </a:p>
          <a:p>
            <a:pPr>
              <a:defRPr sz="2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r>
              <a:rPr lang="en-US" sz="1400" b="0">
                <a:solidFill>
                  <a:srgbClr val="002060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January 1, 2024 – December</a:t>
            </a:r>
            <a:r>
              <a:rPr lang="en-US" sz="1400" b="0" baseline="0">
                <a:solidFill>
                  <a:srgbClr val="002060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31</a:t>
            </a:r>
            <a:r>
              <a:rPr lang="en-US" sz="1400" b="0">
                <a:solidFill>
                  <a:srgbClr val="002060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2024</a:t>
            </a:r>
          </a:p>
        </c:rich>
      </c:tx>
      <c:layout>
        <c:manualLayout>
          <c:xMode val="edge"/>
          <c:yMode val="edge"/>
          <c:x val="0.17050919150957158"/>
          <c:y val="8.2051962366361374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9689804439753559"/>
          <c:y val="0.27711470381015113"/>
          <c:w val="0.41118873790271854"/>
          <c:h val="0.6768308815192148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 Respondents</c:v>
                </c:pt>
              </c:strCache>
            </c:strRef>
          </c:tx>
          <c:spPr>
            <a:gradFill flip="none" rotWithShape="1">
              <a:gsLst>
                <a:gs pos="0">
                  <a:srgbClr val="3682B4"/>
                </a:gs>
                <a:gs pos="100000">
                  <a:srgbClr val="0765A3"/>
                </a:gs>
              </a:gsLst>
              <a:lin ang="0" scaled="0"/>
              <a:tileRect/>
            </a:gradFill>
          </c:spPr>
          <c:dPt>
            <c:idx val="0"/>
            <c:bubble3D val="0"/>
            <c:spPr>
              <a:solidFill>
                <a:srgbClr val="00BFF2"/>
              </a:solidFill>
            </c:spPr>
            <c:extLst>
              <c:ext xmlns:c16="http://schemas.microsoft.com/office/drawing/2014/chart" uri="{C3380CC4-5D6E-409C-BE32-E72D297353CC}">
                <c16:uniqueId val="{00000001-4366-488C-AB31-BB9BD54DC4EB}"/>
              </c:ext>
            </c:extLst>
          </c:dPt>
          <c:dPt>
            <c:idx val="1"/>
            <c:bubble3D val="0"/>
            <c:spPr>
              <a:solidFill>
                <a:srgbClr val="4EBEA4"/>
              </a:solidFill>
            </c:spPr>
            <c:extLst>
              <c:ext xmlns:c16="http://schemas.microsoft.com/office/drawing/2014/chart" uri="{C3380CC4-5D6E-409C-BE32-E72D297353CC}">
                <c16:uniqueId val="{00000003-4366-488C-AB31-BB9BD54DC4EB}"/>
              </c:ext>
            </c:extLst>
          </c:dPt>
          <c:dPt>
            <c:idx val="2"/>
            <c:bubble3D val="0"/>
            <c:spPr>
              <a:solidFill>
                <a:srgbClr val="FAB982"/>
              </a:solidFill>
            </c:spPr>
            <c:extLst>
              <c:ext xmlns:c16="http://schemas.microsoft.com/office/drawing/2014/chart" uri="{C3380CC4-5D6E-409C-BE32-E72D297353CC}">
                <c16:uniqueId val="{00000005-4366-488C-AB31-BB9BD54DC4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4366-488C-AB31-BB9BD54DC4EB}"/>
              </c:ext>
            </c:extLst>
          </c:dPt>
          <c:dPt>
            <c:idx val="4"/>
            <c:bubble3D val="0"/>
            <c:spPr>
              <a:solidFill>
                <a:srgbClr val="EFEF96"/>
              </a:solidFill>
            </c:spPr>
            <c:extLst>
              <c:ext xmlns:c16="http://schemas.microsoft.com/office/drawing/2014/chart" uri="{C3380CC4-5D6E-409C-BE32-E72D297353CC}">
                <c16:uniqueId val="{00000009-4366-488C-AB31-BB9BD54DC4EB}"/>
              </c:ext>
            </c:extLst>
          </c:dPt>
          <c:dPt>
            <c:idx val="5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B-4366-488C-AB31-BB9BD54DC4EB}"/>
              </c:ext>
            </c:extLst>
          </c:dPt>
          <c:dPt>
            <c:idx val="6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D-4366-488C-AB31-BB9BD54DC4EB}"/>
              </c:ext>
            </c:extLst>
          </c:dPt>
          <c:dPt>
            <c:idx val="7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F-4366-488C-AB31-BB9BD54DC4EB}"/>
              </c:ext>
            </c:extLst>
          </c:dPt>
          <c:dLbls>
            <c:dLbl>
              <c:idx val="0"/>
              <c:layout>
                <c:manualLayout>
                  <c:x val="-4.9652926557545635E-2"/>
                  <c:y val="-0.14040985924319663"/>
                </c:manualLayout>
              </c:layout>
              <c:tx>
                <c:rich>
                  <a:bodyPr/>
                  <a:lstStyle/>
                  <a:p>
                    <a:pPr>
                      <a:defRPr sz="3600" b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defRPr>
                    </a:pPr>
                    <a:r>
                      <a:rPr lang="en-US" sz="1800" b="0">
                        <a:latin typeface="Helvetica" panose="020B0403020202020204" pitchFamily="34" charset="0"/>
                      </a:rPr>
                      <a:t>696</a:t>
                    </a:r>
                  </a:p>
                  <a:p>
                    <a:pPr>
                      <a:defRPr sz="3600" b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defRPr>
                    </a:pPr>
                    <a:fld id="{F543CCA9-DC73-4E5B-93E6-538A743F03CA}" type="VALUE">
                      <a:rPr lang="en-US" sz="2200" b="1" smtClean="0">
                        <a:latin typeface="Helvetica" panose="020B0403020202020204" pitchFamily="34" charset="0"/>
                      </a:rPr>
                      <a:pPr>
                        <a:defRPr sz="3600" b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366-488C-AB31-BB9BD54DC4EB}"/>
                </c:ext>
              </c:extLst>
            </c:dLbl>
            <c:dLbl>
              <c:idx val="1"/>
              <c:layout>
                <c:manualLayout>
                  <c:x val="6.6906051723134102E-2"/>
                  <c:y val="0.15921138803708226"/>
                </c:manualLayout>
              </c:layout>
              <c:tx>
                <c:rich>
                  <a:bodyPr/>
                  <a:lstStyle/>
                  <a:p>
                    <a:pPr>
                      <a:defRPr sz="4800" b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defRPr>
                    </a:pPr>
                    <a:r>
                      <a:rPr lang="en-US" sz="1600" b="0">
                        <a:latin typeface="Helvetica" panose="020B0403020202020204" pitchFamily="34" charset="0"/>
                      </a:rPr>
                      <a:t>116</a:t>
                    </a:r>
                  </a:p>
                  <a:p>
                    <a:pPr>
                      <a:defRPr sz="4800" b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defRPr>
                    </a:pPr>
                    <a:fld id="{DFD479B1-8C95-451B-A7EB-16BA079DE115}" type="VALUE">
                      <a:rPr lang="en-US" sz="1800" b="1" smtClean="0">
                        <a:latin typeface="Helvetica" panose="020B0403020202020204" pitchFamily="34" charset="0"/>
                      </a:rPr>
                      <a:pPr>
                        <a:defRPr sz="4800" b="0">
                          <a:solidFill>
                            <a:schemeClr val="bg1"/>
                          </a:solidFill>
                          <a:latin typeface="Helvetica" panose="020B0403020202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366-488C-AB31-BB9BD54DC4E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2800" b="0">
                      <a:solidFill>
                        <a:schemeClr val="tx1"/>
                      </a:solidFill>
                      <a:latin typeface="Helvetica" panose="020B0403020202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4366-488C-AB31-BB9BD54DC4EB}"/>
                </c:ext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 sz="2800" b="0">
                      <a:solidFill>
                        <a:schemeClr val="bg1"/>
                      </a:solidFill>
                      <a:latin typeface="Helvetica" panose="020B0403020202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4366-488C-AB31-BB9BD54DC4EB}"/>
                </c:ext>
              </c:extLst>
            </c:dLbl>
            <c:dLbl>
              <c:idx val="4"/>
              <c:spPr/>
              <c:txPr>
                <a:bodyPr/>
                <a:lstStyle/>
                <a:p>
                  <a:pPr>
                    <a:defRPr sz="2800" b="0">
                      <a:solidFill>
                        <a:schemeClr val="bg1"/>
                      </a:solidFill>
                      <a:latin typeface="Helvetica" panose="020B0403020202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4366-488C-AB31-BB9BD54DC4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0">
                    <a:solidFill>
                      <a:schemeClr val="bg1"/>
                    </a:solidFill>
                    <a:latin typeface="Helvetica" panose="020B0403020202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Ad-Supported Cable TV</c:v>
                </c:pt>
                <c:pt idx="1">
                  <c:v>Broadcast TV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0.86</c:v>
                </c:pt>
                <c:pt idx="1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366-488C-AB31-BB9BD54DC4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ln>
          <a:noFill/>
        </a:ln>
      </c:spPr>
    </c:plotArea>
    <c:legend>
      <c:legendPos val="b"/>
      <c:layout>
        <c:manualLayout>
          <c:xMode val="edge"/>
          <c:yMode val="edge"/>
          <c:x val="0.23023442619444004"/>
          <c:y val="0.14015876518028766"/>
          <c:w val="0.53953114761111998"/>
          <c:h val="5.9834515603172975E-2"/>
        </c:manualLayout>
      </c:layout>
      <c:overlay val="0"/>
      <c:txPr>
        <a:bodyPr/>
        <a:lstStyle/>
        <a:p>
          <a:pPr>
            <a:defRPr sz="1400" b="0">
              <a:solidFill>
                <a:srgbClr val="002060"/>
              </a:solidFill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4189F-7876-3CD1-BD03-F8C5AFD4EC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DF5DBF-90BE-2C10-E5FA-E9D8FC3B26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FC01D-7753-01FF-219C-D6EA05041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79A4-8F52-435F-A38F-10FFAF7C2CE7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5405A-69F1-4633-3912-F0C21EB84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9EEF0-AE8D-5AE1-88A1-53268636D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D1BFC-69E8-4C4C-B339-57D6687ED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8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5B576-308E-8D19-88C4-C5715FFFF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AE4686-0B92-6E52-DAA2-FF2ED8F3E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31ACF-C0C7-749F-9673-B8AFFA221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79A4-8F52-435F-A38F-10FFAF7C2CE7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6CE4D-A606-C10C-54DD-7A4A2BEAB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92371-1DBE-B709-1DFF-63BACB38F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D1BFC-69E8-4C4C-B339-57D6687ED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2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FF4EBB-430F-0569-8F06-333C9B82A4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A346E2-1F63-48C6-A391-49446F27D9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91AEE-F68B-6653-BBDE-66A1DB458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79A4-8F52-435F-A38F-10FFAF7C2CE7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D3B0FA-4AB2-6A9D-30A1-9B540D016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08B4C-0E9D-72BC-B13B-C67A924BA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D1BFC-69E8-4C4C-B339-57D6687ED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2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5E499-09C9-016A-DA2A-C85C4AF0F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B52AF-7199-B035-E01E-8BBAC8A8C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05BC2-7E1F-4097-B2A1-1BF0906E9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79A4-8F52-435F-A38F-10FFAF7C2CE7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DAE47-063C-9FF4-AB8F-E8C28A64A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E8CDE-D5B2-ADA0-B154-534E3DF0A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D1BFC-69E8-4C4C-B339-57D6687ED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46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15E83-3E53-6176-4E4B-8BDC766BC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9EBED-E9F6-CED6-5358-F3D439508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965BF-74C0-C299-F51A-6025FACAE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79A4-8F52-435F-A38F-10FFAF7C2CE7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E2BD9F-AD4B-A636-A540-7920D66CA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6CEEE-65BD-3CAF-5DC2-6EE2FD81B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D1BFC-69E8-4C4C-B339-57D6687ED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43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DFC6C-5B73-133B-BF12-CD9FAC483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37064-342D-F55A-A1C3-E649BA124A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36FC54-50BA-39C3-EDB9-F16AB556A5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33EA16-8D90-FE54-BF8E-EEA014790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79A4-8F52-435F-A38F-10FFAF7C2CE7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ED50F-205F-B224-1BC0-CF1BF3724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5CB55F-2A27-1D22-098B-7AD93BA64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D1BFC-69E8-4C4C-B339-57D6687ED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4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46A78-A55C-CA90-C641-DE7545435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560DB0-9E5C-AEDF-ABDA-265F69975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AB433C-F34E-1F59-F4A4-24AB83504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74319F-E63D-1FB7-E443-9253A0C822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D31E29-CBB8-D040-8E16-D4878E48DC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4420A5-EAD7-F95B-61A6-2D1AC60B0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79A4-8F52-435F-A38F-10FFAF7C2CE7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2E49E9-6DF6-D7EF-AA37-2E59E145F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E8DC94-B8FD-C8EB-9F5B-CC74F557E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D1BFC-69E8-4C4C-B339-57D6687ED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438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C287F-A8C6-F7C6-2886-28A4795BA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DB5868-594B-2A73-CDB2-A67B48728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79A4-8F52-435F-A38F-10FFAF7C2CE7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2EF72B-1BEB-25C7-C70F-3FEBE76D9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80E6E2-7832-1993-188E-8A2A9B89F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D1BFC-69E8-4C4C-B339-57D6687ED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7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88867D-FA1A-8070-482E-A6CBB9802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79A4-8F52-435F-A38F-10FFAF7C2CE7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14638D-EAD0-012B-E63F-BB90B615C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AE5B57-CDA6-97C5-DC5B-8525AAD39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D1BFC-69E8-4C4C-B339-57D6687ED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3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DCAFC-A5B4-300F-C991-EA557C63C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39307-567A-9EA1-216B-D627D62B4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3FDF41-6470-657A-D4B7-B638423CA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4EF39F-D191-935A-3581-93234AFCD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79A4-8F52-435F-A38F-10FFAF7C2CE7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87195E-17A4-A476-23FE-4674196D8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39702B-CD2D-804E-CAAA-191DADF73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D1BFC-69E8-4C4C-B339-57D6687ED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9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395D6-B1E9-ED3B-D617-7B942CC67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B009BB-820E-588B-B15F-EC2BB3E348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54B681-C778-6436-B163-236BC0A63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2AD5B-8F50-6D50-FCC8-1AAB067BE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F79A4-8F52-435F-A38F-10FFAF7C2CE7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75F00-BE00-B7FE-D1DA-F643C728E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3C99A0-BAF0-4197-83EF-31BE21565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D1BFC-69E8-4C4C-B339-57D6687ED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487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56A02E-C8CC-5310-3DF2-19B222A68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36A19-3256-38F1-DDFB-11F934599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CAB226-2FD3-EA86-B3C5-1AF81089D7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EF79A4-8F52-435F-A38F-10FFAF7C2CE7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40B49-0366-6224-3A43-89318E8A18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BE63A-9E83-0E3A-A5D2-14D61A64D5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D1BFC-69E8-4C4C-B339-57D6687ED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86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8C88E02-F6D0-44F0-B46B-CFF324F72288}"/>
              </a:ext>
            </a:extLst>
          </p:cNvPr>
          <p:cNvSpPr/>
          <p:nvPr/>
        </p:nvSpPr>
        <p:spPr>
          <a:xfrm>
            <a:off x="-7767" y="1686477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BDB492-9443-3D4A-8E9D-B3CECB95DCD7}"/>
              </a:ext>
            </a:extLst>
          </p:cNvPr>
          <p:cNvSpPr/>
          <p:nvPr/>
        </p:nvSpPr>
        <p:spPr>
          <a:xfrm>
            <a:off x="160053" y="408035"/>
            <a:ext cx="101079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600" b="1">
                <a:solidFill>
                  <a:srgbClr val="002060"/>
                </a:solidFill>
                <a:latin typeface="Helvetica" pitchFamily="2" charset="0"/>
              </a:rPr>
              <a:t>There are 800+ live playoff games in the ‘big six’ leagues on national TV annually, with 86% airing on national cable TV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A003CA-B808-DAEA-76D9-EFC10B2F0F67}"/>
              </a:ext>
            </a:extLst>
          </p:cNvPr>
          <p:cNvSpPr txBox="1"/>
          <p:nvPr/>
        </p:nvSpPr>
        <p:spPr>
          <a:xfrm>
            <a:off x="504724" y="6258443"/>
            <a:ext cx="113021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7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Source: VAB analysis of Nielsen NPower Ratings Analysis Program Report, Total Day, January 1, 2024 – December 31, 2024; includes Spanish language networks; excludes regional sports networks, local broadcast airings and digital airings of sports through MVPD / network TV apps. Reflects live sporting events only. Telecast count Includes simulcasts of sports events across multiple networks, Spanish language networks, etc.</a:t>
            </a: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40E0A01E-5FA2-51EE-2A6A-FC65503EBD1E}"/>
              </a:ext>
            </a:extLst>
          </p:cNvPr>
          <p:cNvGraphicFramePr/>
          <p:nvPr/>
        </p:nvGraphicFramePr>
        <p:xfrm>
          <a:off x="2242630" y="1696826"/>
          <a:ext cx="7643195" cy="4643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9D78DF9E-5DF9-9288-5114-19B1BEEBBE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54404" y="3502650"/>
            <a:ext cx="2385435" cy="157738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B41D884-7E3C-3055-3BB1-4E1663624296}"/>
              </a:ext>
            </a:extLst>
          </p:cNvPr>
          <p:cNvSpPr txBox="1"/>
          <p:nvPr/>
        </p:nvSpPr>
        <p:spPr>
          <a:xfrm>
            <a:off x="9182355" y="3192534"/>
            <a:ext cx="25295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586199"/>
            <a:r>
              <a:rPr lang="en-US" sz="1600" b="1">
                <a:solidFill>
                  <a:srgbClr val="002060"/>
                </a:solidFill>
                <a:latin typeface="Helvetica" panose="020B0403020202020204" pitchFamily="34" charset="0"/>
              </a:rPr>
              <a:t>‘Big 6’ Sports Leagues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9DF660-B291-9F98-4EE5-B3E1B1E10CF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17F2046-A094-5562-6295-9E922DFAFFC8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B535DF-628B-5F6A-822D-05B9FD8FEBFA}"/>
              </a:ext>
            </a:extLst>
          </p:cNvPr>
          <p:cNvSpPr/>
          <p:nvPr/>
        </p:nvSpPr>
        <p:spPr>
          <a:xfrm>
            <a:off x="-3" y="0"/>
            <a:ext cx="3268497" cy="305960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‘Big 6’ Sports Leagues: Playoff TV Telecasts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131DCE-217F-2EA8-FD65-110E3EDC436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C11683C-A911-B03A-DAFC-5A4F31F01EE6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</a:t>
            </a:r>
            <a:b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sports insights</a:t>
            </a:r>
          </a:p>
        </p:txBody>
      </p:sp>
      <p:pic>
        <p:nvPicPr>
          <p:cNvPr id="17" name="Picture 2">
            <a:hlinkClick r:id="rId6"/>
            <a:extLst>
              <a:ext uri="{FF2B5EF4-FFF2-40B4-BE49-F238E27FC236}">
                <a16:creationId xmlns:a16="http://schemas.microsoft.com/office/drawing/2014/main" id="{4203C2FB-B2D4-357D-2685-55E78FD6FA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6988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D7B0A60-B855-41BB-9A73-7B5F6D38C19F}"/>
</file>

<file path=customXml/itemProps2.xml><?xml version="1.0" encoding="utf-8"?>
<ds:datastoreItem xmlns:ds="http://schemas.openxmlformats.org/officeDocument/2006/customXml" ds:itemID="{54FB4E72-91CF-4A21-853D-48BB311A72C6}"/>
</file>

<file path=customXml/itemProps3.xml><?xml version="1.0" encoding="utf-8"?>
<ds:datastoreItem xmlns:ds="http://schemas.openxmlformats.org/officeDocument/2006/customXml" ds:itemID="{BBC235B8-A497-4FF3-A835-AEC2221ECB4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2025-07-09T15:19:40Z</dcterms:created>
  <dcterms:modified xsi:type="dcterms:W3CDTF">2025-07-09T15:19:46Z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