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58711"/>
            <a:ext cx="12191365" cy="399415"/>
          </a:xfrm>
          <a:custGeom>
            <a:avLst/>
            <a:gdLst/>
            <a:ahLst/>
            <a:cxnLst/>
            <a:rect l="l" t="t" r="r" b="b"/>
            <a:pathLst>
              <a:path w="12191365" h="399415">
                <a:moveTo>
                  <a:pt x="0" y="399288"/>
                </a:moveTo>
                <a:lnTo>
                  <a:pt x="12191238" y="399288"/>
                </a:lnTo>
                <a:lnTo>
                  <a:pt x="12191238" y="0"/>
                </a:lnTo>
                <a:lnTo>
                  <a:pt x="0" y="0"/>
                </a:lnTo>
                <a:lnTo>
                  <a:pt x="0" y="399288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95165"/>
          </a:xfrm>
          <a:custGeom>
            <a:avLst/>
            <a:gdLst/>
            <a:ahLst/>
            <a:cxnLst/>
            <a:rect l="l" t="t" r="r" b="b"/>
            <a:pathLst>
              <a:path w="12191365" h="4495165">
                <a:moveTo>
                  <a:pt x="0" y="4495038"/>
                </a:moveTo>
                <a:lnTo>
                  <a:pt x="12191238" y="4495038"/>
                </a:lnTo>
                <a:lnTo>
                  <a:pt x="12191238" y="0"/>
                </a:lnTo>
                <a:lnTo>
                  <a:pt x="0" y="0"/>
                </a:lnTo>
                <a:lnTo>
                  <a:pt x="0" y="4495038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653527" y="2604515"/>
            <a:ext cx="8885555" cy="2443480"/>
          </a:xfrm>
          <a:custGeom>
            <a:avLst/>
            <a:gdLst/>
            <a:ahLst/>
            <a:cxnLst/>
            <a:rect l="l" t="t" r="r" b="b"/>
            <a:pathLst>
              <a:path w="8885555" h="2443479">
                <a:moveTo>
                  <a:pt x="335292" y="0"/>
                </a:moveTo>
                <a:lnTo>
                  <a:pt x="0" y="0"/>
                </a:lnTo>
                <a:lnTo>
                  <a:pt x="0" y="2442972"/>
                </a:lnTo>
                <a:lnTo>
                  <a:pt x="335292" y="2442972"/>
                </a:lnTo>
                <a:lnTo>
                  <a:pt x="335292" y="0"/>
                </a:lnTo>
                <a:close/>
              </a:path>
              <a:path w="8885555" h="2443479">
                <a:moveTo>
                  <a:pt x="1403616" y="1235964"/>
                </a:moveTo>
                <a:lnTo>
                  <a:pt x="1068336" y="1235964"/>
                </a:lnTo>
                <a:lnTo>
                  <a:pt x="1068336" y="2442972"/>
                </a:lnTo>
                <a:lnTo>
                  <a:pt x="1403616" y="2442972"/>
                </a:lnTo>
                <a:lnTo>
                  <a:pt x="1403616" y="1235964"/>
                </a:lnTo>
                <a:close/>
              </a:path>
              <a:path w="8885555" h="2443479">
                <a:moveTo>
                  <a:pt x="2471940" y="580644"/>
                </a:moveTo>
                <a:lnTo>
                  <a:pt x="2136660" y="580644"/>
                </a:lnTo>
                <a:lnTo>
                  <a:pt x="2136660" y="2442972"/>
                </a:lnTo>
                <a:lnTo>
                  <a:pt x="2471940" y="2442972"/>
                </a:lnTo>
                <a:lnTo>
                  <a:pt x="2471940" y="580644"/>
                </a:lnTo>
                <a:close/>
              </a:path>
              <a:path w="8885555" h="2443479">
                <a:moveTo>
                  <a:pt x="3541788" y="1557528"/>
                </a:moveTo>
                <a:lnTo>
                  <a:pt x="3206508" y="1557528"/>
                </a:lnTo>
                <a:lnTo>
                  <a:pt x="3206508" y="2442972"/>
                </a:lnTo>
                <a:lnTo>
                  <a:pt x="3541788" y="2442972"/>
                </a:lnTo>
                <a:lnTo>
                  <a:pt x="3541788" y="1557528"/>
                </a:lnTo>
                <a:close/>
              </a:path>
              <a:path w="8885555" h="2443479">
                <a:moveTo>
                  <a:pt x="4610112" y="1891284"/>
                </a:moveTo>
                <a:lnTo>
                  <a:pt x="4274832" y="1891284"/>
                </a:lnTo>
                <a:lnTo>
                  <a:pt x="4274832" y="2442972"/>
                </a:lnTo>
                <a:lnTo>
                  <a:pt x="4610112" y="2442972"/>
                </a:lnTo>
                <a:lnTo>
                  <a:pt x="4610112" y="1891284"/>
                </a:lnTo>
                <a:close/>
              </a:path>
              <a:path w="8885555" h="2443479">
                <a:moveTo>
                  <a:pt x="5678424" y="1900428"/>
                </a:moveTo>
                <a:lnTo>
                  <a:pt x="5343156" y="1900428"/>
                </a:lnTo>
                <a:lnTo>
                  <a:pt x="5343156" y="2442972"/>
                </a:lnTo>
                <a:lnTo>
                  <a:pt x="5678424" y="2442972"/>
                </a:lnTo>
                <a:lnTo>
                  <a:pt x="5678424" y="1900428"/>
                </a:lnTo>
                <a:close/>
              </a:path>
              <a:path w="8885555" h="2443479">
                <a:moveTo>
                  <a:pt x="6748285" y="1969008"/>
                </a:moveTo>
                <a:lnTo>
                  <a:pt x="6413005" y="1969008"/>
                </a:lnTo>
                <a:lnTo>
                  <a:pt x="6413005" y="2442972"/>
                </a:lnTo>
                <a:lnTo>
                  <a:pt x="6748285" y="2442972"/>
                </a:lnTo>
                <a:lnTo>
                  <a:pt x="6748285" y="1969008"/>
                </a:lnTo>
                <a:close/>
              </a:path>
              <a:path w="8885555" h="2443479">
                <a:moveTo>
                  <a:pt x="7816609" y="2269236"/>
                </a:moveTo>
                <a:lnTo>
                  <a:pt x="7481329" y="2269236"/>
                </a:lnTo>
                <a:lnTo>
                  <a:pt x="7481329" y="2442972"/>
                </a:lnTo>
                <a:lnTo>
                  <a:pt x="7816609" y="2442972"/>
                </a:lnTo>
                <a:lnTo>
                  <a:pt x="7816609" y="2269236"/>
                </a:lnTo>
                <a:close/>
              </a:path>
              <a:path w="8885555" h="2443479">
                <a:moveTo>
                  <a:pt x="8884933" y="2382012"/>
                </a:moveTo>
                <a:lnTo>
                  <a:pt x="8549653" y="2382012"/>
                </a:lnTo>
                <a:lnTo>
                  <a:pt x="8549653" y="2442972"/>
                </a:lnTo>
                <a:lnTo>
                  <a:pt x="8884933" y="2442972"/>
                </a:lnTo>
                <a:lnTo>
                  <a:pt x="8884933" y="2382012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286256" y="5047488"/>
            <a:ext cx="9619615" cy="0"/>
          </a:xfrm>
          <a:custGeom>
            <a:avLst/>
            <a:gdLst/>
            <a:ahLst/>
            <a:cxnLst/>
            <a:rect l="l" t="t" r="r" b="b"/>
            <a:pathLst>
              <a:path w="9619615" h="0">
                <a:moveTo>
                  <a:pt x="0" y="0"/>
                </a:moveTo>
                <a:lnTo>
                  <a:pt x="9619488" y="0"/>
                </a:lnTo>
              </a:path>
            </a:pathLst>
          </a:custGeom>
          <a:ln w="952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s://thevab.com/insight/you-oughta-know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84834" y="2310868"/>
            <a:ext cx="4724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5,937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53612" y="2892330"/>
            <a:ext cx="2609850" cy="12172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4,524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2,933</a:t>
            </a:r>
            <a:endParaRPr sz="14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60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2,149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859946" y="4203429"/>
            <a:ext cx="47244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1,338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928725" y="4212522"/>
            <a:ext cx="4718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1,316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97503" y="4280814"/>
            <a:ext cx="4718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1,150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140992" y="4580371"/>
            <a:ext cx="32258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solidFill>
                  <a:srgbClr val="1B1363"/>
                </a:solidFill>
                <a:latin typeface="Arial"/>
                <a:cs typeface="Arial"/>
              </a:rPr>
              <a:t>422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209770" y="4693062"/>
            <a:ext cx="32258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solidFill>
                  <a:srgbClr val="1B1363"/>
                </a:solidFill>
                <a:latin typeface="Arial"/>
                <a:cs typeface="Arial"/>
              </a:rPr>
              <a:t>148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02213" y="5130570"/>
            <a:ext cx="13169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1405" algn="l"/>
              </a:tabLst>
            </a:pP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30"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15"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006136" y="5130570"/>
            <a:ext cx="173291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7905" algn="l"/>
              </a:tabLst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MOBILE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200" spc="-30">
                <a:solidFill>
                  <a:srgbClr val="1B1363"/>
                </a:solidFill>
                <a:latin typeface="Arial"/>
                <a:cs typeface="Arial"/>
              </a:rPr>
              <a:t>DESKTOP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14196" y="1749052"/>
            <a:ext cx="39630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Attentive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seconds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per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1,000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impressions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725055" y="5103851"/>
            <a:ext cx="482600" cy="39243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31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15/20"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900">
                <a:solidFill>
                  <a:srgbClr val="1B1363"/>
                </a:solidFill>
                <a:latin typeface="Arial"/>
                <a:cs typeface="Arial"/>
              </a:rPr>
              <a:t>NO</a:t>
            </a:r>
            <a:r>
              <a:rPr dirty="0" sz="900" spc="-20">
                <a:solidFill>
                  <a:srgbClr val="1B1363"/>
                </a:solidFill>
                <a:latin typeface="Arial"/>
                <a:cs typeface="Arial"/>
              </a:rPr>
              <a:t> SKIP</a:t>
            </a:r>
            <a:endParaRPr sz="9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82673" y="5113909"/>
            <a:ext cx="495300" cy="37465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ctr" marL="6985">
              <a:lnSpc>
                <a:spcPct val="100000"/>
              </a:lnSpc>
              <a:spcBef>
                <a:spcPts val="229"/>
              </a:spcBef>
            </a:pP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6"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solidFill>
                  <a:srgbClr val="1B1363"/>
                </a:solidFill>
                <a:latin typeface="Arial"/>
                <a:cs typeface="Arial"/>
              </a:rPr>
              <a:t>BUMPER</a:t>
            </a:r>
            <a:endParaRPr sz="9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42973" y="5103851"/>
            <a:ext cx="906780" cy="39243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INSTAGRAM</a:t>
            </a:r>
            <a:endParaRPr sz="1200">
              <a:latin typeface="Arial"/>
              <a:cs typeface="Arial"/>
            </a:endParaRPr>
          </a:p>
          <a:p>
            <a:pPr algn="ctr" marL="1905">
              <a:lnSpc>
                <a:spcPct val="100000"/>
              </a:lnSpc>
              <a:spcBef>
                <a:spcPts val="155"/>
              </a:spcBef>
            </a:pPr>
            <a:r>
              <a:rPr dirty="0" sz="900" spc="-10">
                <a:solidFill>
                  <a:srgbClr val="1B1363"/>
                </a:solidFill>
                <a:latin typeface="Arial"/>
                <a:cs typeface="Arial"/>
              </a:rPr>
              <a:t>STORIES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737205" y="5103851"/>
            <a:ext cx="855980" cy="39243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FACEBOOK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dirty="0" sz="900" spc="-10">
                <a:solidFill>
                  <a:srgbClr val="1B1363"/>
                </a:solidFill>
                <a:latin typeface="Arial"/>
                <a:cs typeface="Arial"/>
              </a:rPr>
              <a:t>INFEED</a:t>
            </a:r>
            <a:endParaRPr sz="9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780687" y="5103851"/>
            <a:ext cx="906780" cy="39243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INSTAGRAM</a:t>
            </a:r>
            <a:endParaRPr sz="1200">
              <a:latin typeface="Arial"/>
              <a:cs typeface="Arial"/>
            </a:endParaRPr>
          </a:p>
          <a:p>
            <a:pPr algn="ctr" marL="32384">
              <a:lnSpc>
                <a:spcPct val="100000"/>
              </a:lnSpc>
              <a:spcBef>
                <a:spcPts val="155"/>
              </a:spcBef>
            </a:pPr>
            <a:r>
              <a:rPr dirty="0" sz="900" spc="-10">
                <a:solidFill>
                  <a:srgbClr val="1B1363"/>
                </a:solidFill>
                <a:latin typeface="Arial"/>
                <a:cs typeface="Arial"/>
              </a:rPr>
              <a:t>INFEED</a:t>
            </a:r>
            <a:endParaRPr sz="9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32204" y="5567171"/>
            <a:ext cx="1434465" cy="245745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1000" spc="-25">
                <a:solidFill>
                  <a:srgbClr val="1B1363"/>
                </a:solidFill>
                <a:latin typeface="Arial"/>
                <a:cs typeface="Arial"/>
              </a:rPr>
              <a:t>TV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753611" y="5567171"/>
            <a:ext cx="1434465" cy="245745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420370">
              <a:lnSpc>
                <a:spcPct val="100000"/>
              </a:lnSpc>
              <a:spcBef>
                <a:spcPts val="320"/>
              </a:spcBef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YOUTUBE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25311" y="5593079"/>
            <a:ext cx="2525395" cy="247015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819150">
              <a:lnSpc>
                <a:spcPct val="100000"/>
              </a:lnSpc>
              <a:spcBef>
                <a:spcPts val="320"/>
              </a:spcBef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10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125711" y="5567171"/>
            <a:ext cx="1363980" cy="245745"/>
          </a:xfrm>
          <a:prstGeom prst="rect">
            <a:avLst/>
          </a:prstGeom>
          <a:solidFill>
            <a:srgbClr val="FFFFFF"/>
          </a:solidFill>
          <a:ln w="9525">
            <a:solidFill>
              <a:srgbClr val="1B1363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164465">
              <a:lnSpc>
                <a:spcPct val="100000"/>
              </a:lnSpc>
              <a:spcBef>
                <a:spcPts val="320"/>
              </a:spcBef>
            </a:pP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10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1B1363"/>
                </a:solidFill>
                <a:latin typeface="Arial"/>
                <a:cs typeface="Arial"/>
              </a:rPr>
              <a:t>DISPLAY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40119" y="5969476"/>
            <a:ext cx="376301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 Ebiquity,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with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Lumen,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TVision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Dan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White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–</a:t>
            </a:r>
            <a:r>
              <a:rPr dirty="0" sz="700" spc="-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Challenge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Attention,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June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2021.</a:t>
            </a:r>
            <a:endParaRPr sz="700">
              <a:latin typeface="Arial"/>
              <a:cs typeface="Arial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761" y="774"/>
            <a:ext cx="2101850" cy="254635"/>
          </a:xfrm>
          <a:custGeom>
            <a:avLst/>
            <a:gdLst/>
            <a:ahLst/>
            <a:cxnLst/>
            <a:rect l="l" t="t" r="r" b="b"/>
            <a:pathLst>
              <a:path w="2101850" h="254635">
                <a:moveTo>
                  <a:pt x="2101583" y="0"/>
                </a:moveTo>
                <a:lnTo>
                  <a:pt x="0" y="0"/>
                </a:lnTo>
                <a:lnTo>
                  <a:pt x="0" y="254495"/>
                </a:lnTo>
                <a:lnTo>
                  <a:pt x="2101583" y="254495"/>
                </a:lnTo>
                <a:lnTo>
                  <a:pt x="2101583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761" y="761"/>
            <a:ext cx="2101850" cy="2546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29209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29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Attention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12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Media</a:t>
            </a:r>
            <a:r>
              <a:rPr dirty="0" sz="12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Type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373204" y="54517"/>
            <a:ext cx="17119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4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4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attention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-4762" y="-13525"/>
            <a:ext cx="12212320" cy="6871970"/>
            <a:chOff x="-4762" y="-13525"/>
            <a:chExt cx="12212320" cy="6871970"/>
          </a:xfrm>
        </p:grpSpPr>
        <p:pic>
          <p:nvPicPr>
            <p:cNvPr id="26" name="object 26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0" y="6181344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12192000" y="277367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0" y="6181344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7"/>
                  </a:moveTo>
                  <a:lnTo>
                    <a:pt x="0" y="277367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3108" y="6507480"/>
              <a:ext cx="11708774" cy="350519"/>
            </a:xfrm>
            <a:prstGeom prst="rect">
              <a:avLst/>
            </a:prstGeom>
          </p:spPr>
        </p:pic>
      </p:grpSp>
      <p:sp>
        <p:nvSpPr>
          <p:cNvPr id="31" name="object 31" descr=""/>
          <p:cNvSpPr txBox="1"/>
          <p:nvPr/>
        </p:nvSpPr>
        <p:spPr>
          <a:xfrm>
            <a:off x="283135" y="398387"/>
            <a:ext cx="9307830" cy="12147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It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takes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equivalent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1.5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YouTube</a:t>
            </a:r>
            <a:r>
              <a:rPr dirty="0" sz="2600" spc="-1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Ads,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4.5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Facebook</a:t>
            </a:r>
            <a:endParaRPr sz="26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in-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feed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ads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or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40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desktop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display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ads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generate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same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amount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total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attention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as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average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:30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endParaRPr sz="26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491218" y="6210076"/>
            <a:ext cx="5219065" cy="582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Click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here</a:t>
            </a:r>
            <a:r>
              <a:rPr dirty="0" u="sng" sz="1200" spc="-5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to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download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the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full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report,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‘You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Oughta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Know’</a:t>
            </a:r>
            <a:r>
              <a:rPr dirty="0" u="none" sz="1200" spc="-55" b="1" i="1">
                <a:solidFill>
                  <a:srgbClr val="FFE600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to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learn</a:t>
            </a:r>
            <a:r>
              <a:rPr dirty="0" u="sng" sz="1200" spc="-5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200">
              <a:latin typeface="Arial"/>
              <a:cs typeface="Arial"/>
            </a:endParaRPr>
          </a:p>
          <a:p>
            <a:pPr marL="52832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0D5953-16B5-4D36-8108-3E7F6F01A100}"/>
</file>

<file path=customXml/itemProps2.xml><?xml version="1.0" encoding="utf-8"?>
<ds:datastoreItem xmlns:ds="http://schemas.openxmlformats.org/officeDocument/2006/customXml" ds:itemID="{99204995-DAA6-4BAB-A91D-2012E355FE8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2024-05-01T17:48:01Z</dcterms:created>
  <dcterms:modified xsi:type="dcterms:W3CDTF">2024-05-01T17:48:01Z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