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147474011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B7B68E6-6016-4C8D-B183-95ACCBD0E7D8}" v="1" dt="2025-03-04T20:30:54.16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" d="100"/>
          <a:sy n="10" d="100"/>
        </p:scale>
        <p:origin x="-53" y="-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11" Type="http://schemas.openxmlformats.org/officeDocument/2006/relationships/customXml" Target="../customXml/item3.xml"/><Relationship Id="rId5" Type="http://schemas.openxmlformats.org/officeDocument/2006/relationships/theme" Target="theme/theme1.xml"/><Relationship Id="rId10" Type="http://schemas.openxmlformats.org/officeDocument/2006/relationships/customXml" Target="../customXml/item2.xml"/><Relationship Id="rId4" Type="http://schemas.openxmlformats.org/officeDocument/2006/relationships/viewProps" Target="viewProps.xml"/><Relationship Id="rId9" Type="http://schemas.openxmlformats.org/officeDocument/2006/relationships/customXml" Target="../customXml/item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ylan Breger" userId="9b3da09f-10fe-42ec-9aa5-9fa2a3e9cc20" providerId="ADAL" clId="{8B7B68E6-6016-4C8D-B183-95ACCBD0E7D8}"/>
    <pc:docChg chg="addSld modSld">
      <pc:chgData name="Dylan Breger" userId="9b3da09f-10fe-42ec-9aa5-9fa2a3e9cc20" providerId="ADAL" clId="{8B7B68E6-6016-4C8D-B183-95ACCBD0E7D8}" dt="2025-03-04T20:30:54.165" v="0"/>
      <pc:docMkLst>
        <pc:docMk/>
      </pc:docMkLst>
      <pc:sldChg chg="add">
        <pc:chgData name="Dylan Breger" userId="9b3da09f-10fe-42ec-9aa5-9fa2a3e9cc20" providerId="ADAL" clId="{8B7B68E6-6016-4C8D-B183-95ACCBD0E7D8}" dt="2025-03-04T20:30:54.165" v="0"/>
        <pc:sldMkLst>
          <pc:docMk/>
          <pc:sldMk cId="1623225167" sldId="2147474011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A16BFA-21D5-2E9F-E5BC-8AC25FD2D9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282A38C-E89F-13B4-FD8D-8C50E0DB7CC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1F56A8-C2BA-89A7-22C0-2D77433435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540590-73C5-4CA6-A6E3-3ABA351B39C5}" type="datetimeFigureOut">
              <a:rPr lang="en-US" smtClean="0"/>
              <a:t>3/4/2025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4E532B-66F5-3800-DE7D-ACC6B9B1BC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C848BF-E9CB-199E-FCC8-1C3FEF6795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5952E-AC7E-4E29-9A5E-0EB2DB8A3F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80996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756F1E-BBFA-A4F0-13D3-5904CFDA33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B77BCA-4AEE-20A0-5B25-B53E045831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6118F9-011E-04AE-4013-090DBB27D8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540590-73C5-4CA6-A6E3-3ABA351B39C5}" type="datetimeFigureOut">
              <a:rPr lang="en-US" smtClean="0"/>
              <a:t>3/4/2025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195888-DDB8-8A87-DE2A-2A2A1566CE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D0316D-8A3C-846F-9A32-DFC14596BF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5952E-AC7E-4E29-9A5E-0EB2DB8A3F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47650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9750F1-7367-8496-F73D-F334CFA38E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D4F644-06A0-6161-DC8C-AEF565F427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4EB76D-C928-5083-F9B9-92C58BB6FD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540590-73C5-4CA6-A6E3-3ABA351B39C5}" type="datetimeFigureOut">
              <a:rPr lang="en-US" smtClean="0"/>
              <a:t>3/4/2025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6AEFCF-238B-AB48-12E8-17D7888079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3540E8-0741-3A77-8EE8-855C47BE33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5952E-AC7E-4E29-9A5E-0EB2DB8A3F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80613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EC784F-19FA-0F06-7B6E-6183FB37C0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08E98D-072B-88CE-A977-B951ED7C6A8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2249261-3D53-6757-DDC0-E8370E13E9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AC1E3E8-F507-705A-4BB4-22886D7882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540590-73C5-4CA6-A6E3-3ABA351B39C5}" type="datetimeFigureOut">
              <a:rPr lang="en-US" smtClean="0"/>
              <a:t>3/4/2025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8B9FC2-837A-33E1-0DAF-1A2CD28C50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D2C0A4-02A9-E5CA-794C-B10DBFE326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5952E-AC7E-4E29-9A5E-0EB2DB8A3F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36298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F56A20-87A6-2C4C-B0E0-E98A3408DA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D7D065-A942-612C-44AA-F28D03280C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76B0249-E2EF-D13E-2C48-02FDF757321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D61B13C-A1E3-BC03-9DBD-8663830D759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66655AE-257C-801E-02FB-7401AF015FB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807BE00-D4AF-2207-061B-5FE85DFFD1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540590-73C5-4CA6-A6E3-3ABA351B39C5}" type="datetimeFigureOut">
              <a:rPr lang="en-US" smtClean="0"/>
              <a:t>3/4/2025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33098D1-8D7A-D0AB-38DE-9A9DE4274E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1BD9BB2-4C41-3969-1B42-BA676F2D2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5952E-AC7E-4E29-9A5E-0EB2DB8A3F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32635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281FA1-E507-6425-3137-D2B42FF53D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4C6D182-44CC-4B47-7367-E6F6D0B2E6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540590-73C5-4CA6-A6E3-3ABA351B39C5}" type="datetimeFigureOut">
              <a:rPr lang="en-US" smtClean="0"/>
              <a:t>3/4/2025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55BAA73-61B0-A559-70A1-A3E908942C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684EBF-8F7F-1244-DE36-0FB68B2EDE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5952E-AC7E-4E29-9A5E-0EB2DB8A3F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70218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961BE8-D18D-5865-BCED-096CE12428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540590-73C5-4CA6-A6E3-3ABA351B39C5}" type="datetimeFigureOut">
              <a:rPr lang="en-US" smtClean="0"/>
              <a:t>3/4/2025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72AD756-A136-F911-92BA-FDC2897DEB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1A1B6E5-BB25-F48F-0681-B43820F8EB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5952E-AC7E-4E29-9A5E-0EB2DB8A3F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92237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F3D63E-8D51-F7D9-16A5-A1889A8D4B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94C15D-E9A6-6710-87C7-CC169A2CF7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21E2870-F4E2-52E9-4D46-40FD6D8977F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810E2C-130F-1FFF-37AE-183D38D5D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540590-73C5-4CA6-A6E3-3ABA351B39C5}" type="datetimeFigureOut">
              <a:rPr lang="en-US" smtClean="0"/>
              <a:t>3/4/2025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E0DDF4-FCD3-1E70-E4A9-9A1828B89B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BCE320A-68A4-6C8D-5860-0FF69CEE0D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5952E-AC7E-4E29-9A5E-0EB2DB8A3F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75136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3A203D-040A-C268-FE6F-C0C991F6CF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90B9E39-9C97-2825-7540-E24D79FFFDF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1A87BFC-9B1E-FA8B-EFF9-0EFCA684AE7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AD1574-661C-15E1-536E-70CD447E3B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540590-73C5-4CA6-A6E3-3ABA351B39C5}" type="datetimeFigureOut">
              <a:rPr lang="en-US" smtClean="0"/>
              <a:t>3/4/2025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14453F-C7B4-44CB-D355-B52339EEEE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461C87-0A28-0854-DF48-99CCF92153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5952E-AC7E-4E29-9A5E-0EB2DB8A3F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79953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CA0E49-40AA-4BF2-0F00-9C2F866E89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E61FD7-8A7C-2539-9EE8-2F36594D51E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901F01-AA1D-DE19-187C-98B73567C3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540590-73C5-4CA6-A6E3-3ABA351B39C5}" type="datetimeFigureOut">
              <a:rPr lang="en-US" smtClean="0"/>
              <a:t>3/4/2025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2AFD70-1C9F-D4A6-431D-86C1FB2C9A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09D84A-B6FE-DD9F-DEF8-14EA906ACD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5952E-AC7E-4E29-9A5E-0EB2DB8A3F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07455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D8ED88-4F4A-16C5-ED1A-B02080B2BB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200DB4B-59FE-6CF1-5086-E6A9C601585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1825B5-EA2A-1DD5-86D2-EA95DA02DA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540590-73C5-4CA6-A6E3-3ABA351B39C5}" type="datetimeFigureOut">
              <a:rPr lang="en-US" smtClean="0"/>
              <a:t>3/4/2025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DA8C03-2C22-E1A9-DDD1-331967901F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657D4D-D4BD-2DE4-7DF7-8481065066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5952E-AC7E-4E29-9A5E-0EB2DB8A3F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32790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B8DFD0E-258E-F4F2-21BB-DE3CA412B9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07D878-F037-38D7-CCEC-5E15BC987D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F75A13-B7AD-A8CA-2288-711285BD80D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7540590-73C5-4CA6-A6E3-3ABA351B39C5}" type="datetimeFigureOut">
              <a:rPr lang="en-US" smtClean="0"/>
              <a:t>3/4/2025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F635A6-B676-E5F8-831B-77011C9D4D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A836F7-5294-7321-D958-3BAF68510F3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375952E-AC7E-4E29-9A5E-0EB2DB8A3F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48464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thevab.com/insights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.png"/><Relationship Id="rId4" Type="http://schemas.openxmlformats.org/officeDocument/2006/relationships/hyperlink" Target="https://thevab.com/signin?utm_source=grab-and-go&amp;utm_medium=vab-insights&amp;utm_campaign=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5574016-0317-66D0-5703-E6C839AF1E33}"/>
              </a:ext>
            </a:extLst>
          </p:cNvPr>
          <p:cNvSpPr/>
          <p:nvPr/>
        </p:nvSpPr>
        <p:spPr>
          <a:xfrm>
            <a:off x="0" y="1765230"/>
            <a:ext cx="12191999" cy="5103920"/>
          </a:xfrm>
          <a:prstGeom prst="rect">
            <a:avLst/>
          </a:prstGeom>
          <a:solidFill>
            <a:srgbClr val="E2E8F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077834C-7658-732E-6ED6-923072C41DF5}"/>
              </a:ext>
            </a:extLst>
          </p:cNvPr>
          <p:cNvSpPr txBox="1"/>
          <p:nvPr/>
        </p:nvSpPr>
        <p:spPr>
          <a:xfrm>
            <a:off x="483206" y="6335937"/>
            <a:ext cx="11487658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Helvetica" panose="020B0604020202020204" pitchFamily="34" charset="0"/>
                <a:ea typeface="+mn-ea"/>
                <a:cs typeface="Helvetica" panose="020B0604020202020204" pitchFamily="34" charset="0"/>
              </a:rPr>
              <a:t>Source: </a:t>
            </a:r>
            <a:r>
              <a:rPr kumimoji="0" lang="en-US" sz="700" b="0" i="0" u="none" strike="noStrike" kern="1200" cap="none" spc="0" normalizeH="0" baseline="0" noProof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Helvetica" panose="020B0604020202020204" pitchFamily="34" charset="0"/>
                <a:ea typeface="+mn-ea"/>
                <a:cs typeface="Helvetica" panose="020B0604020202020204" pitchFamily="34" charset="0"/>
              </a:rPr>
              <a:t>Teads</a:t>
            </a:r>
            <a:r>
              <a:rPr kumimoji="0" lang="en-US" sz="7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Helvetica" panose="020B0604020202020204" pitchFamily="34" charset="0"/>
                <a:ea typeface="+mn-ea"/>
                <a:cs typeface="Helvetica" panose="020B0604020202020204" pitchFamily="34" charset="0"/>
              </a:rPr>
              <a:t>, </a:t>
            </a:r>
            <a:r>
              <a:rPr kumimoji="0" lang="en-US" sz="700" b="0" i="1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Helvetica" panose="020B0604020202020204" pitchFamily="34" charset="0"/>
                <a:ea typeface="+mn-ea"/>
                <a:cs typeface="Helvetica" panose="020B0604020202020204" pitchFamily="34" charset="0"/>
              </a:rPr>
              <a:t>Tech Themes 2025</a:t>
            </a:r>
            <a:r>
              <a:rPr kumimoji="0" lang="en-US" sz="7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Helvetica" panose="020B0604020202020204" pitchFamily="34" charset="0"/>
                <a:ea typeface="+mn-ea"/>
                <a:cs typeface="Helvetica" panose="020B0604020202020204" pitchFamily="34" charset="0"/>
              </a:rPr>
              <a:t>.</a:t>
            </a:r>
            <a:endParaRPr kumimoji="0" lang="fr-FR" sz="700" b="0" i="0" u="none" strike="noStrike" kern="1200" cap="none" spc="0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Helvetica" panose="020B0604020202020204" pitchFamily="34" charset="0"/>
              <a:ea typeface="+mn-ea"/>
              <a:cs typeface="Helvetica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180493-C818-FBF4-3068-648328F4F2FB}"/>
              </a:ext>
            </a:extLst>
          </p:cNvPr>
          <p:cNvSpPr txBox="1"/>
          <p:nvPr/>
        </p:nvSpPr>
        <p:spPr>
          <a:xfrm>
            <a:off x="0" y="1857287"/>
            <a:ext cx="12192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sng" strike="noStrike" kern="1200" cap="none" spc="0" normalizeH="0" baseline="0" noProof="0">
                <a:ln>
                  <a:noFill/>
                </a:ln>
                <a:solidFill>
                  <a:srgbClr val="1B1464"/>
                </a:solidFill>
                <a:effectLst/>
                <a:uLnTx/>
                <a:uFillTx/>
                <a:latin typeface="Helvetica" panose="020B0604020202020204" pitchFamily="34" charset="0"/>
                <a:ea typeface="+mn-ea"/>
                <a:cs typeface="Helvetica" panose="020B0604020202020204" pitchFamily="34" charset="0"/>
              </a:rPr>
              <a:t>Why Premium Content Matters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615F424-6904-A6B2-971E-EC27AEC9EDDC}"/>
              </a:ext>
            </a:extLst>
          </p:cNvPr>
          <p:cNvSpPr/>
          <p:nvPr/>
        </p:nvSpPr>
        <p:spPr>
          <a:xfrm>
            <a:off x="0" y="0"/>
            <a:ext cx="2750820" cy="328378"/>
          </a:xfrm>
          <a:prstGeom prst="rect">
            <a:avLst/>
          </a:prstGeom>
          <a:solidFill>
            <a:srgbClr val="1B1464"/>
          </a:solidFill>
          <a:ln>
            <a:solidFill>
              <a:srgbClr val="1B146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>
                <a:solidFill>
                  <a:prstClr val="white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Why Premium Video Content Matters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Helvetica" panose="020B0604020202020204" pitchFamily="34" charset="0"/>
              <a:ea typeface="+mn-ea"/>
              <a:cs typeface="Helvetica" panose="020B0604020202020204" pitchFamily="34" charset="0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7815510-8DB1-B207-B783-80B5DFF286FE}"/>
              </a:ext>
            </a:extLst>
          </p:cNvPr>
          <p:cNvSpPr/>
          <p:nvPr/>
        </p:nvSpPr>
        <p:spPr>
          <a:xfrm>
            <a:off x="10267952" y="0"/>
            <a:ext cx="1924048" cy="1671565"/>
          </a:xfrm>
          <a:prstGeom prst="rect">
            <a:avLst/>
          </a:prstGeom>
          <a:noFill/>
          <a:ln w="28575">
            <a:solidFill>
              <a:srgbClr val="ED3C8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1EA8035-2F2D-4E91-E2F1-0C087FEA02E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1"/>
          <a:stretch/>
        </p:blipFill>
        <p:spPr>
          <a:xfrm>
            <a:off x="483207" y="6519043"/>
            <a:ext cx="11708793" cy="350107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1BB3AC6B-CAAF-8A9C-A766-37618D56FF30}"/>
              </a:ext>
            </a:extLst>
          </p:cNvPr>
          <p:cNvSpPr/>
          <p:nvPr/>
        </p:nvSpPr>
        <p:spPr>
          <a:xfrm>
            <a:off x="483207" y="6533170"/>
            <a:ext cx="1168727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sng" strike="noStrike" kern="1200" cap="none" spc="150" normalizeH="0" baseline="0" noProof="0">
                <a:ln>
                  <a:noFill/>
                </a:ln>
                <a:solidFill>
                  <a:srgbClr val="00BFF2"/>
                </a:solidFill>
                <a:effectLst/>
                <a:uLnTx/>
                <a:uFillTx/>
                <a:latin typeface="Helvetica" pitchFamily="2" charset="0"/>
                <a:ea typeface="Open Sans" panose="020B0606030504020204" pitchFamily="34" charset="0"/>
                <a:cs typeface="Open Sans" panose="020B0606030504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theVAB.com/insights</a:t>
            </a:r>
            <a:endParaRPr kumimoji="0" lang="en-US" sz="1800" b="1" i="0" u="sng" strike="noStrike" kern="1200" cap="none" spc="150" normalizeH="0" baseline="0" noProof="0">
              <a:ln>
                <a:noFill/>
              </a:ln>
              <a:solidFill>
                <a:srgbClr val="00BFF2"/>
              </a:solidFill>
              <a:effectLst/>
              <a:uLnTx/>
              <a:uFillTx/>
              <a:latin typeface="Helvetica" pitchFamily="2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44B44FF-E816-F16A-3B9E-8081772CF170}"/>
              </a:ext>
            </a:extLst>
          </p:cNvPr>
          <p:cNvSpPr/>
          <p:nvPr/>
        </p:nvSpPr>
        <p:spPr>
          <a:xfrm>
            <a:off x="124718" y="527717"/>
            <a:ext cx="10143234" cy="8925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600" b="1" i="0" u="none" strike="noStrike" kern="1200" cap="none" spc="0" normalizeH="0" baseline="0" noProof="0">
                <a:ln>
                  <a:noFill/>
                </a:ln>
                <a:solidFill>
                  <a:srgbClr val="1B1464"/>
                </a:solidFill>
                <a:effectLst/>
                <a:uLnTx/>
                <a:uFillTx/>
                <a:latin typeface="Helvetica" pitchFamily="2" charset="0"/>
                <a:ea typeface="+mn-ea"/>
                <a:cs typeface="+mn-cs"/>
              </a:rPr>
              <a:t>As the industry becomes more fragmented, both media professionals and consumers are prioritizing quality content</a:t>
            </a:r>
          </a:p>
        </p:txBody>
      </p:sp>
      <p:pic>
        <p:nvPicPr>
          <p:cNvPr id="12" name="Picture 2">
            <a:hlinkClick r:id="rId4"/>
            <a:extLst>
              <a:ext uri="{FF2B5EF4-FFF2-40B4-BE49-F238E27FC236}">
                <a16:creationId xmlns:a16="http://schemas.microsoft.com/office/drawing/2014/main" id="{80D0B3FB-62BE-C68F-B22C-C34EEBE1B75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8627" t="8925" r="8225" b="7734"/>
          <a:stretch/>
        </p:blipFill>
        <p:spPr bwMode="auto">
          <a:xfrm>
            <a:off x="10676741" y="521763"/>
            <a:ext cx="1106470" cy="1109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EF25E3DD-847A-BF8B-ABA6-381377956B84}"/>
              </a:ext>
            </a:extLst>
          </p:cNvPr>
          <p:cNvSpPr txBox="1"/>
          <p:nvPr/>
        </p:nvSpPr>
        <p:spPr>
          <a:xfrm>
            <a:off x="10267952" y="26057"/>
            <a:ext cx="1924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1" i="0" u="none" strike="noStrike" kern="1200" cap="none" spc="0" normalizeH="0" baseline="0" noProof="0">
                <a:ln>
                  <a:noFill/>
                </a:ln>
                <a:solidFill>
                  <a:srgbClr val="ED3C8D"/>
                </a:solidFill>
                <a:effectLst/>
                <a:uLnTx/>
                <a:uFillTx/>
                <a:latin typeface="Helvetica" panose="020B0604020202020204" pitchFamily="34" charset="0"/>
                <a:ea typeface="+mn-ea"/>
                <a:cs typeface="Helvetica" panose="020B0604020202020204" pitchFamily="34" charset="0"/>
              </a:rPr>
              <a:t>Scan or click to access more premium video insights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466FBAD8-2D37-BFF2-D217-05E960DDF578}"/>
              </a:ext>
            </a:extLst>
          </p:cNvPr>
          <p:cNvSpPr/>
          <p:nvPr/>
        </p:nvSpPr>
        <p:spPr>
          <a:xfrm>
            <a:off x="124718" y="2318676"/>
            <a:ext cx="2741257" cy="3761165"/>
          </a:xfrm>
          <a:prstGeom prst="roundRect">
            <a:avLst/>
          </a:prstGeom>
          <a:solidFill>
            <a:schemeClr val="bg1"/>
          </a:solidFill>
          <a:ln w="28575">
            <a:solidFill>
              <a:srgbClr val="00BFF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EDE21A74-529A-E4E1-014F-B0D9E1BFBB95}"/>
              </a:ext>
            </a:extLst>
          </p:cNvPr>
          <p:cNvSpPr/>
          <p:nvPr/>
        </p:nvSpPr>
        <p:spPr>
          <a:xfrm>
            <a:off x="3205657" y="2359222"/>
            <a:ext cx="2741257" cy="3761165"/>
          </a:xfrm>
          <a:prstGeom prst="roundRect">
            <a:avLst/>
          </a:prstGeom>
          <a:solidFill>
            <a:schemeClr val="bg1"/>
          </a:solidFill>
          <a:ln w="28575">
            <a:solidFill>
              <a:srgbClr val="00BFF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5B7FC25B-5C6B-B8A8-BA30-872AE9C14FCF}"/>
              </a:ext>
            </a:extLst>
          </p:cNvPr>
          <p:cNvSpPr/>
          <p:nvPr/>
        </p:nvSpPr>
        <p:spPr>
          <a:xfrm>
            <a:off x="6247036" y="2359222"/>
            <a:ext cx="2741257" cy="3761165"/>
          </a:xfrm>
          <a:prstGeom prst="roundRect">
            <a:avLst/>
          </a:prstGeom>
          <a:solidFill>
            <a:schemeClr val="bg1"/>
          </a:solidFill>
          <a:ln w="28575">
            <a:solidFill>
              <a:srgbClr val="ED3C8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930544B3-D527-7DE2-86F3-52BCC597BB4F}"/>
              </a:ext>
            </a:extLst>
          </p:cNvPr>
          <p:cNvSpPr/>
          <p:nvPr/>
        </p:nvSpPr>
        <p:spPr>
          <a:xfrm>
            <a:off x="9286465" y="2359222"/>
            <a:ext cx="2741257" cy="3761165"/>
          </a:xfrm>
          <a:prstGeom prst="roundRect">
            <a:avLst/>
          </a:prstGeom>
          <a:solidFill>
            <a:schemeClr val="bg1"/>
          </a:solidFill>
          <a:ln w="28575">
            <a:solidFill>
              <a:srgbClr val="ED3C8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AA0FB37-05D1-D697-8804-CC7EF44311CA}"/>
              </a:ext>
            </a:extLst>
          </p:cNvPr>
          <p:cNvSpPr txBox="1"/>
          <p:nvPr/>
        </p:nvSpPr>
        <p:spPr>
          <a:xfrm>
            <a:off x="228282" y="3082438"/>
            <a:ext cx="26132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>
                <a:ln>
                  <a:solidFill>
                    <a:srgbClr val="1B1464"/>
                  </a:solidFill>
                </a:ln>
                <a:solidFill>
                  <a:srgbClr val="00BFF2"/>
                </a:solidFill>
                <a:latin typeface="Helvetica" panose="020B0403020202020204" pitchFamily="34" charset="0"/>
              </a:rPr>
              <a:t>53%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8E3ECCA-1221-F0A9-39C9-CBAB82938869}"/>
              </a:ext>
            </a:extLst>
          </p:cNvPr>
          <p:cNvSpPr txBox="1"/>
          <p:nvPr/>
        </p:nvSpPr>
        <p:spPr>
          <a:xfrm>
            <a:off x="3269661" y="3082438"/>
            <a:ext cx="26132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>
                <a:ln>
                  <a:solidFill>
                    <a:srgbClr val="1B1464"/>
                  </a:solidFill>
                </a:ln>
                <a:solidFill>
                  <a:srgbClr val="00BFF2"/>
                </a:solidFill>
                <a:latin typeface="Helvetica" panose="020B0403020202020204" pitchFamily="34" charset="0"/>
              </a:rPr>
              <a:t>45%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B4370E5C-A24D-842F-DA6C-11991AD1F7F8}"/>
              </a:ext>
            </a:extLst>
          </p:cNvPr>
          <p:cNvSpPr txBox="1"/>
          <p:nvPr/>
        </p:nvSpPr>
        <p:spPr>
          <a:xfrm>
            <a:off x="6311040" y="3082438"/>
            <a:ext cx="26132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>
                <a:ln>
                  <a:solidFill>
                    <a:srgbClr val="1B1464"/>
                  </a:solidFill>
                </a:ln>
                <a:solidFill>
                  <a:srgbClr val="ED3C8D"/>
                </a:solidFill>
                <a:latin typeface="Helvetica" panose="020B0403020202020204" pitchFamily="34" charset="0"/>
              </a:rPr>
              <a:t>70%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90FB0E57-F44D-947D-D501-76112C6375FD}"/>
              </a:ext>
            </a:extLst>
          </p:cNvPr>
          <p:cNvSpPr txBox="1"/>
          <p:nvPr/>
        </p:nvSpPr>
        <p:spPr>
          <a:xfrm>
            <a:off x="9350469" y="3082438"/>
            <a:ext cx="26132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>
                <a:ln>
                  <a:solidFill>
                    <a:srgbClr val="1B1464"/>
                  </a:solidFill>
                </a:ln>
                <a:solidFill>
                  <a:srgbClr val="ED3C8D"/>
                </a:solidFill>
                <a:latin typeface="Helvetica" panose="020B0403020202020204" pitchFamily="34" charset="0"/>
              </a:rPr>
              <a:t>25%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8C90309-537B-C17B-C011-9BF9E61F3E46}"/>
              </a:ext>
            </a:extLst>
          </p:cNvPr>
          <p:cNvSpPr txBox="1"/>
          <p:nvPr/>
        </p:nvSpPr>
        <p:spPr>
          <a:xfrm>
            <a:off x="164277" y="4322921"/>
            <a:ext cx="274125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rgbClr val="1B1464"/>
                </a:solidFill>
                <a:latin typeface="Helvetica" panose="020B0403020202020204" pitchFamily="34" charset="0"/>
              </a:rPr>
              <a:t>of media professionals prioritize premium content to </a:t>
            </a:r>
            <a:r>
              <a:rPr lang="en-US" b="1">
                <a:solidFill>
                  <a:srgbClr val="1B1464"/>
                </a:solidFill>
                <a:latin typeface="Helvetica" panose="020B0403020202020204" pitchFamily="34" charset="0"/>
              </a:rPr>
              <a:t>ensure </a:t>
            </a:r>
          </a:p>
          <a:p>
            <a:pPr algn="ctr"/>
            <a:r>
              <a:rPr lang="en-US" b="1">
                <a:solidFill>
                  <a:srgbClr val="1B1464"/>
                </a:solidFill>
                <a:latin typeface="Helvetica" panose="020B0403020202020204" pitchFamily="34" charset="0"/>
              </a:rPr>
              <a:t>brand safety</a:t>
            </a:r>
            <a:endParaRPr lang="en-US" sz="1600" b="1">
              <a:solidFill>
                <a:srgbClr val="1B1464"/>
              </a:solidFill>
              <a:latin typeface="Helvetica" panose="020B040302020202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4811F5C4-8EF0-4A57-5525-7291A4C34D2C}"/>
              </a:ext>
            </a:extLst>
          </p:cNvPr>
          <p:cNvSpPr txBox="1"/>
          <p:nvPr/>
        </p:nvSpPr>
        <p:spPr>
          <a:xfrm>
            <a:off x="3205657" y="4322921"/>
            <a:ext cx="274125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rgbClr val="1B1464"/>
                </a:solidFill>
                <a:latin typeface="Helvetica" panose="020B0403020202020204" pitchFamily="34" charset="0"/>
              </a:rPr>
              <a:t>of media professionals highlight </a:t>
            </a:r>
            <a:r>
              <a:rPr lang="en-US" b="1">
                <a:solidFill>
                  <a:srgbClr val="1B1464"/>
                </a:solidFill>
                <a:latin typeface="Helvetica" panose="020B0403020202020204" pitchFamily="34" charset="0"/>
              </a:rPr>
              <a:t>strict brand safety measures</a:t>
            </a:r>
            <a:r>
              <a:rPr lang="en-US">
                <a:solidFill>
                  <a:srgbClr val="1B1464"/>
                </a:solidFill>
                <a:latin typeface="Helvetica" panose="020B0403020202020204" pitchFamily="34" charset="0"/>
              </a:rPr>
              <a:t> as </a:t>
            </a:r>
          </a:p>
          <a:p>
            <a:pPr algn="ctr"/>
            <a:r>
              <a:rPr lang="en-US">
                <a:solidFill>
                  <a:srgbClr val="1B1464"/>
                </a:solidFill>
                <a:latin typeface="Helvetica" panose="020B0403020202020204" pitchFamily="34" charset="0"/>
              </a:rPr>
              <a:t>a core strategy </a:t>
            </a:r>
            <a:endParaRPr lang="en-US" sz="1600">
              <a:solidFill>
                <a:srgbClr val="1B1464"/>
              </a:solidFill>
              <a:latin typeface="Helvetica" panose="020B0403020202020204" pitchFamily="34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A1555BC0-B772-0011-D049-E9C425C1D367}"/>
              </a:ext>
            </a:extLst>
          </p:cNvPr>
          <p:cNvSpPr txBox="1"/>
          <p:nvPr/>
        </p:nvSpPr>
        <p:spPr>
          <a:xfrm>
            <a:off x="6247036" y="4322921"/>
            <a:ext cx="274125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rgbClr val="1B1464"/>
                </a:solidFill>
                <a:latin typeface="Helvetica" panose="020B0403020202020204" pitchFamily="34" charset="0"/>
              </a:rPr>
              <a:t>of U.S. consumers believe the </a:t>
            </a:r>
            <a:r>
              <a:rPr lang="en-US" b="1">
                <a:solidFill>
                  <a:srgbClr val="1B1464"/>
                </a:solidFill>
                <a:latin typeface="Helvetica" panose="020B0403020202020204" pitchFamily="34" charset="0"/>
              </a:rPr>
              <a:t>quality of content</a:t>
            </a:r>
            <a:r>
              <a:rPr lang="en-US">
                <a:solidFill>
                  <a:srgbClr val="1B1464"/>
                </a:solidFill>
                <a:latin typeface="Helvetica" panose="020B0403020202020204" pitchFamily="34" charset="0"/>
              </a:rPr>
              <a:t> adjacent to ads impacts their </a:t>
            </a:r>
            <a:r>
              <a:rPr lang="en-US" b="1">
                <a:solidFill>
                  <a:srgbClr val="1B1464"/>
                </a:solidFill>
                <a:latin typeface="Helvetica" panose="020B0403020202020204" pitchFamily="34" charset="0"/>
              </a:rPr>
              <a:t>perception of the brand</a:t>
            </a:r>
            <a:r>
              <a:rPr lang="en-US">
                <a:solidFill>
                  <a:srgbClr val="1B1464"/>
                </a:solidFill>
                <a:latin typeface="Helvetica" panose="020B0403020202020204" pitchFamily="34" charset="0"/>
              </a:rPr>
              <a:t>.</a:t>
            </a:r>
            <a:endParaRPr lang="en-US" sz="1600">
              <a:solidFill>
                <a:srgbClr val="1B1464"/>
              </a:solidFill>
              <a:latin typeface="Helvetica" panose="020B0403020202020204" pitchFamily="34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F5036765-6B59-6C34-B2EF-4D08166FEC19}"/>
              </a:ext>
            </a:extLst>
          </p:cNvPr>
          <p:cNvSpPr txBox="1"/>
          <p:nvPr/>
        </p:nvSpPr>
        <p:spPr>
          <a:xfrm>
            <a:off x="9286465" y="4322921"/>
            <a:ext cx="274125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rgbClr val="1B1464"/>
                </a:solidFill>
                <a:latin typeface="Helvetica" panose="020B0403020202020204" pitchFamily="34" charset="0"/>
              </a:rPr>
              <a:t>of people believe </a:t>
            </a:r>
            <a:r>
              <a:rPr lang="en-US" b="1">
                <a:solidFill>
                  <a:srgbClr val="1B1464"/>
                </a:solidFill>
                <a:latin typeface="Helvetica" panose="020B0403020202020204" pitchFamily="34" charset="0"/>
              </a:rPr>
              <a:t>investing in premium content </a:t>
            </a:r>
            <a:r>
              <a:rPr lang="en-US">
                <a:solidFill>
                  <a:srgbClr val="1B1464"/>
                </a:solidFill>
                <a:latin typeface="Helvetica" panose="020B0403020202020204" pitchFamily="34" charset="0"/>
              </a:rPr>
              <a:t>will be a key theme in 2025</a:t>
            </a:r>
            <a:endParaRPr lang="en-US" sz="1600">
              <a:solidFill>
                <a:srgbClr val="1B1464"/>
              </a:solidFill>
              <a:latin typeface="Helvetica" panose="020B0403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32251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24291D3CFFFB3468A8BEBC160241642" ma:contentTypeVersion="18" ma:contentTypeDescription="Create a new document." ma:contentTypeScope="" ma:versionID="387be907f486394efa0aa922f6891cb4">
  <xsd:schema xmlns:xsd="http://www.w3.org/2001/XMLSchema" xmlns:xs="http://www.w3.org/2001/XMLSchema" xmlns:p="http://schemas.microsoft.com/office/2006/metadata/properties" xmlns:ns2="97cdb7a3-d8d8-4d5a-8559-ae518cf29f49" xmlns:ns3="8ffbcc2d-a520-42b9-8ca7-e090664160a6" targetNamespace="http://schemas.microsoft.com/office/2006/metadata/properties" ma:root="true" ma:fieldsID="5bf9659b688e4d2890b1db6b33d4e217" ns2:_="" ns3:_="">
    <xsd:import namespace="97cdb7a3-d8d8-4d5a-8559-ae518cf29f49"/>
    <xsd:import namespace="8ffbcc2d-a520-42b9-8ca7-e090664160a6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LengthInSeconds" minOccurs="0"/>
                <xsd:element ref="ns2:MediaServiceLocation" minOccurs="0"/>
                <xsd:element ref="ns2:lcf76f155ced4ddcb4097134ff3c332f" minOccurs="0"/>
                <xsd:element ref="ns3:TaxCatchAll" minOccurs="0"/>
                <xsd:element ref="ns2:MediaServiceObjectDetectorVersion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7cdb7a3-d8d8-4d5a-8559-ae518cf29f4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ServiceOCR" ma:index="1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5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6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MediaServiceLocation" ma:index="20" nillable="true" ma:displayName="Location" ma:internalName="MediaServiceLocation" ma:readOnly="true">
      <xsd:simpleType>
        <xsd:restriction base="dms:Text"/>
      </xsd:simpleType>
    </xsd:element>
    <xsd:element name="lcf76f155ced4ddcb4097134ff3c332f" ma:index="22" nillable="true" ma:taxonomy="true" ma:internalName="lcf76f155ced4ddcb4097134ff3c332f" ma:taxonomyFieldName="MediaServiceImageTags" ma:displayName="Image Tags" ma:readOnly="false" ma:fieldId="{5cf76f15-5ced-4ddc-b409-7134ff3c332f}" ma:taxonomyMulti="true" ma:sspId="8c637ead-fd64-45b4-abde-ec2d09ec1026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4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5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ffbcc2d-a520-42b9-8ca7-e090664160a6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3" nillable="true" ma:displayName="Taxonomy Catch All Column" ma:hidden="true" ma:list="{192ae5e6-0bf7-4809-94d2-b453c12df252}" ma:internalName="TaxCatchAll" ma:showField="CatchAllData" ma:web="8ffbcc2d-a520-42b9-8ca7-e090664160a6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8ffbcc2d-a520-42b9-8ca7-e090664160a6" xsi:nil="true"/>
    <lcf76f155ced4ddcb4097134ff3c332f xmlns="97cdb7a3-d8d8-4d5a-8559-ae518cf29f49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D2EEE071-F062-4989-83A3-817B2DE4C72F}"/>
</file>

<file path=customXml/itemProps2.xml><?xml version="1.0" encoding="utf-8"?>
<ds:datastoreItem xmlns:ds="http://schemas.openxmlformats.org/officeDocument/2006/customXml" ds:itemID="{68234EB1-C1B9-4D98-9F2A-AC21740FE840}"/>
</file>

<file path=customXml/itemProps3.xml><?xml version="1.0" encoding="utf-8"?>
<ds:datastoreItem xmlns:ds="http://schemas.openxmlformats.org/officeDocument/2006/customXml" ds:itemID="{7BBE177D-6888-413A-834B-D4EAA070D8EE}"/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112</Words>
  <Application>Microsoft Office PowerPoint</Application>
  <PresentationFormat>Widescreen</PresentationFormat>
  <Paragraphs>16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Aptos</vt:lpstr>
      <vt:lpstr>Aptos Display</vt:lpstr>
      <vt:lpstr>Arial</vt:lpstr>
      <vt:lpstr>Calibri</vt:lpstr>
      <vt:lpstr>Helvetica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Dylan Breger</dc:creator>
  <cp:lastModifiedBy>Dylan Breger</cp:lastModifiedBy>
  <cp:revision>1</cp:revision>
  <dcterms:created xsi:type="dcterms:W3CDTF">2025-03-04T20:30:48Z</dcterms:created>
  <dcterms:modified xsi:type="dcterms:W3CDTF">2025-03-04T20:30:55Z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0x010100C24291D3CFFFB3468A8BEBC160241642</vt:lpwstr>
  </property>
</Properties>
</file>