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3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49015-4239-467A-BE77-74BAF5CB67D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E6977-AEE1-4BE4-B6B2-0D9DC7AB9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72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2723-75D9-4A00-BF8B-17AB3D2FE8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48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EE6D6-6B28-34B4-236D-2EE0E7F0B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F3458C-B086-EFDF-3E45-BD0C8D967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7E1AD-8AB3-7B8F-872D-81522AE2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33C77-1DBC-C647-744A-7B60C0FC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CECC2-84F0-2C8F-527B-9AA5A431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0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DD77B-6CD1-4C7A-5854-FF0B8B61A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A72E11-55AE-DC20-29F1-72019A62C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94F47-9D74-62AA-8600-ECF238B9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E65A8-A0F9-A826-DE18-36FFF113E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11F22-028B-F035-25A7-A9A39306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CF593C-5D46-B596-D31A-5F2C065769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A49EFB-E91C-F1A1-77D4-9ABC1B711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1247C-1E81-1F5C-FF7F-F42AA09E3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06F33-95CB-00D8-A2B1-1F55D0699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31E93-0C42-AA19-0E03-05828161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2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99C5C-1C19-50F7-48DE-A74465E5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C4A18-0B86-B576-6984-FCD1543AB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02A63-3C3A-70A0-790A-5CF7A63AE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0966E-D226-3C1F-0DD1-7995BD09B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9D4E8-01B5-5DC5-AFCC-3CBB3D51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2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2391A-E46A-654A-7842-8682761F5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5D94E-6226-18A4-A9A6-77DB2ABEA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F7339-A1B4-D23B-61A3-FD027BC2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227E3-DB9F-AAE7-F4E2-31AD54FC4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D643B-AA61-9D9B-8D12-07F16221D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9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B97E-7C88-6B68-95DE-E2A6FB43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D9E23-A7D5-26BF-53B6-A360AA4FDE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0DAE2-287B-AA08-3E6A-95C08CFC5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73598-B2AE-3915-62E6-7873A74A0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B2D39-D173-4CD0-3732-C930B0A9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BE780-3409-632A-08FD-3546924E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5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2ACF8-DAD3-95D7-DD53-710D6833E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1FBEC-A427-6300-35C7-76890344F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7AA03-B617-DF7C-ADDD-7FF4BFEBE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E4161-1685-864F-C551-716BAA477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B9A6C1-230B-3D73-1136-EFEFE4BC14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2B1CEE-33D6-C332-6847-8055AE41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AFA102-0C9A-1045-ADD8-4A0B31F8C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AF382A-F309-3BCF-D9C0-688D835E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7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13A6C-FC73-F674-E7C0-ECF272F2A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0D301-04BA-10EE-BB7D-4604CC5B2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C7EAAE-6B03-8E66-F82B-9D6CAB1A6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01ED72-3EE5-13A7-0EBD-9EBCD09C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088205-91F2-C794-A7DD-DA82553DB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564461-D994-6D79-1CCD-2D417F776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BB61A-3780-6603-7A95-61B9B1D4F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7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E09B-27B5-0D61-A3C0-3C46A59D5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1DC4F-53EE-BF90-7405-B32B621E0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31A71E-4CB6-9BB6-B4CA-7630AA96A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8923D-B8F0-0B66-0F49-3D9142E39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9BC2A-610A-E2C1-048B-E2671ABA4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12954-A053-1B65-F9A7-E42717E4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4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56369-585A-BD86-9630-46A960EDA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E64904-A9B0-01E7-E112-D0EB4A68D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D8F35-D95A-D6F1-BBE0-CFCDAD7F0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F1009-0BF2-B8CA-4F46-2EC0D909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BDF9F-FAEF-473D-EB71-658D384C5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65380F-F08D-C569-8FA9-787652C8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9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0B8FC2-69A5-1766-0FC7-7F59D481B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C456D-47F6-701D-2A2E-E9EC79482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318DA-78F9-2F0D-4E5A-182A51D2F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8D94A-5256-498B-BF89-1AD14CE934E4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5369E-B56E-E60B-7DDE-2C0962441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E70CD-E671-9561-1A2A-895675728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C9D56A-FB7D-4BBB-A9AA-D92F95329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2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signin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www.thinkbox.tv/research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A couple watching television&#10;&#10;Description automatically generated">
            <a:extLst>
              <a:ext uri="{FF2B5EF4-FFF2-40B4-BE49-F238E27FC236}">
                <a16:creationId xmlns:a16="http://schemas.microsoft.com/office/drawing/2014/main" id="{1C06E034-F5A0-D439-42C1-50E6993BA3A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8122" y="1685012"/>
            <a:ext cx="5353878" cy="440169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588CE9E-51E1-0EB2-BD1A-2AC448C510C9}"/>
              </a:ext>
            </a:extLst>
          </p:cNvPr>
          <p:cNvSpPr/>
          <p:nvPr/>
        </p:nvSpPr>
        <p:spPr>
          <a:xfrm>
            <a:off x="6838122" y="1685014"/>
            <a:ext cx="5353878" cy="4401693"/>
          </a:xfrm>
          <a:prstGeom prst="rect">
            <a:avLst/>
          </a:prstGeom>
          <a:solidFill>
            <a:srgbClr val="1F1A62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45E184-BDA7-02B3-5B40-8709E49F3FE9}"/>
              </a:ext>
            </a:extLst>
          </p:cNvPr>
          <p:cNvSpPr/>
          <p:nvPr/>
        </p:nvSpPr>
        <p:spPr>
          <a:xfrm>
            <a:off x="0" y="1685013"/>
            <a:ext cx="6838122" cy="4401694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6FB175-8D4A-5534-904C-1981078504EA}"/>
              </a:ext>
            </a:extLst>
          </p:cNvPr>
          <p:cNvSpPr txBox="1"/>
          <p:nvPr/>
        </p:nvSpPr>
        <p:spPr>
          <a:xfrm>
            <a:off x="384446" y="6117865"/>
            <a:ext cx="10897827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Thinkbox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UK,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Context Effects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Map The Territory &amp; Tapestry Research, 2024. Source: A18. Do you remember seeing any advertising when you watched [occasion]?  A7a. On which device did you watch [OCCASION]? Base: 4,005 viewing occasions with ads answered by 2,017 online respondents aged 18-75 who watched any type of video content via any source the previous day. Sample matched to Barb. *A18. Do you remember seeing any advertising when you watched [OCCASION]?  A7b. Did the TV on which you were watching have a ‘sound bar’ to enhance the sound quality? Base: 2,927 viewing occasions with ads watched via TV the previous day. Sample matched to Barb.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372794-8E2E-05AA-3436-6ABF803AD0CC}"/>
              </a:ext>
            </a:extLst>
          </p:cNvPr>
          <p:cNvSpPr txBox="1"/>
          <p:nvPr/>
        </p:nvSpPr>
        <p:spPr>
          <a:xfrm>
            <a:off x="1033945" y="2136585"/>
            <a:ext cx="4770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TV screen drives the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highest ad recall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of all devices</a:t>
            </a:r>
          </a:p>
        </p:txBody>
      </p:sp>
      <p:sp>
        <p:nvSpPr>
          <p:cNvPr id="8" name="Rounded Rectangle 80">
            <a:extLst>
              <a:ext uri="{FF2B5EF4-FFF2-40B4-BE49-F238E27FC236}">
                <a16:creationId xmlns:a16="http://schemas.microsoft.com/office/drawing/2014/main" id="{686818BF-809E-4E33-A461-E3C767005435}"/>
              </a:ext>
            </a:extLst>
          </p:cNvPr>
          <p:cNvSpPr/>
          <p:nvPr/>
        </p:nvSpPr>
        <p:spPr>
          <a:xfrm>
            <a:off x="413530" y="3400614"/>
            <a:ext cx="2576793" cy="1822209"/>
          </a:xfrm>
          <a:prstGeom prst="roundRect">
            <a:avLst>
              <a:gd name="adj" fmla="val 6650"/>
            </a:avLst>
          </a:prstGeom>
          <a:solidFill>
            <a:srgbClr val="00BFF2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5274D5-FE93-0E5F-00E0-6A418C09FB67}"/>
              </a:ext>
            </a:extLst>
          </p:cNvPr>
          <p:cNvSpPr txBox="1"/>
          <p:nvPr/>
        </p:nvSpPr>
        <p:spPr>
          <a:xfrm>
            <a:off x="690272" y="4174176"/>
            <a:ext cx="2023309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+34%</a:t>
            </a:r>
            <a:endParaRPr kumimoji="0" lang="en-US" sz="3600" b="1" i="0" u="none" strike="noStrike" kern="1200" cap="none" spc="0" normalizeH="0" baseline="0" noProof="0">
              <a:ln w="13462">
                <a:solidFill>
                  <a:prstClr val="black"/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765FD1-2BB0-4F2E-5779-98A3788AE0F4}"/>
              </a:ext>
            </a:extLst>
          </p:cNvPr>
          <p:cNvSpPr txBox="1"/>
          <p:nvPr/>
        </p:nvSpPr>
        <p:spPr>
          <a:xfrm>
            <a:off x="584141" y="4811293"/>
            <a:ext cx="22355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vs. computer</a:t>
            </a:r>
          </a:p>
        </p:txBody>
      </p:sp>
      <p:pic>
        <p:nvPicPr>
          <p:cNvPr id="45" name="Picture 44" descr="A computer with a keyboard and a screen&#10;&#10;Description automatically generated">
            <a:extLst>
              <a:ext uri="{FF2B5EF4-FFF2-40B4-BE49-F238E27FC236}">
                <a16:creationId xmlns:a16="http://schemas.microsoft.com/office/drawing/2014/main" id="{2298C19F-BBDF-BA03-50AF-F1F8FF730F8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2416" y="3527314"/>
            <a:ext cx="599021" cy="599021"/>
          </a:xfrm>
          <a:prstGeom prst="rect">
            <a:avLst/>
          </a:prstGeom>
        </p:spPr>
      </p:pic>
      <p:sp>
        <p:nvSpPr>
          <p:cNvPr id="9" name="Rounded Rectangle 80">
            <a:extLst>
              <a:ext uri="{FF2B5EF4-FFF2-40B4-BE49-F238E27FC236}">
                <a16:creationId xmlns:a16="http://schemas.microsoft.com/office/drawing/2014/main" id="{2712B4D0-110F-9DA7-676C-227911944C7D}"/>
              </a:ext>
            </a:extLst>
          </p:cNvPr>
          <p:cNvSpPr/>
          <p:nvPr/>
        </p:nvSpPr>
        <p:spPr>
          <a:xfrm>
            <a:off x="3847799" y="3400614"/>
            <a:ext cx="2576793" cy="1822209"/>
          </a:xfrm>
          <a:prstGeom prst="roundRect">
            <a:avLst>
              <a:gd name="adj" fmla="val 6650"/>
            </a:avLst>
          </a:prstGeom>
          <a:solidFill>
            <a:srgbClr val="ED3C8D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CAD593-911C-CBE3-A7D8-4F6D73A9ACEB}"/>
              </a:ext>
            </a:extLst>
          </p:cNvPr>
          <p:cNvSpPr txBox="1"/>
          <p:nvPr/>
        </p:nvSpPr>
        <p:spPr>
          <a:xfrm>
            <a:off x="4124541" y="4145790"/>
            <a:ext cx="2023309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+60%</a:t>
            </a:r>
            <a:endParaRPr kumimoji="0" lang="en-US" sz="3600" b="1" i="0" u="none" strike="noStrike" kern="1200" cap="none" spc="0" normalizeH="0" baseline="0" noProof="0">
              <a:ln w="13462">
                <a:solidFill>
                  <a:prstClr val="black"/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4F968CF-7582-2065-B28E-54297D9160BD}"/>
              </a:ext>
            </a:extLst>
          </p:cNvPr>
          <p:cNvSpPr txBox="1"/>
          <p:nvPr/>
        </p:nvSpPr>
        <p:spPr>
          <a:xfrm>
            <a:off x="4018410" y="4782907"/>
            <a:ext cx="22355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vs. smartphone / tablet</a:t>
            </a:r>
          </a:p>
        </p:txBody>
      </p:sp>
      <p:pic>
        <p:nvPicPr>
          <p:cNvPr id="48" name="Picture 47" descr="A white line drawing of a cell phone and a cell phone&#10;&#10;Description automatically generated">
            <a:extLst>
              <a:ext uri="{FF2B5EF4-FFF2-40B4-BE49-F238E27FC236}">
                <a16:creationId xmlns:a16="http://schemas.microsoft.com/office/drawing/2014/main" id="{B7EF0704-76FA-1AC1-93E2-0C1BBF3C374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6685" y="3527721"/>
            <a:ext cx="599021" cy="599021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2AD9533E-8E49-DA0F-7731-269FE9A3A037}"/>
              </a:ext>
            </a:extLst>
          </p:cNvPr>
          <p:cNvSpPr txBox="1"/>
          <p:nvPr/>
        </p:nvSpPr>
        <p:spPr>
          <a:xfrm>
            <a:off x="6912808" y="4167816"/>
            <a:ext cx="52045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Having a soundbar in the TV set increases ad recall by*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B39B141-DACB-EE6B-2C5F-420473D800C5}"/>
              </a:ext>
            </a:extLst>
          </p:cNvPr>
          <p:cNvSpPr txBox="1"/>
          <p:nvPr/>
        </p:nvSpPr>
        <p:spPr>
          <a:xfrm>
            <a:off x="7747850" y="2644563"/>
            <a:ext cx="202330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20%</a:t>
            </a:r>
            <a:endParaRPr kumimoji="0" lang="en-US" sz="7200" b="1" i="0" u="none" strike="noStrike" kern="1200" cap="none" spc="0" normalizeH="0" baseline="0" noProof="0">
              <a:ln w="13462">
                <a:solidFill>
                  <a:prstClr val="black"/>
                </a:solidFill>
                <a:prstDash val="solid"/>
              </a:ln>
              <a:solidFill>
                <a:srgbClr val="4EBEA4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pic>
        <p:nvPicPr>
          <p:cNvPr id="64" name="Picture 63" descr="A white line on a black background&#10;&#10;Description automatically generated">
            <a:extLst>
              <a:ext uri="{FF2B5EF4-FFF2-40B4-BE49-F238E27FC236}">
                <a16:creationId xmlns:a16="http://schemas.microsoft.com/office/drawing/2014/main" id="{2FA4A564-C21C-5EB8-BEC6-67E4C595CB1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4951" y="2661066"/>
            <a:ext cx="1167322" cy="116732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3751220-59D9-363F-264A-4A109BEBF5F5}"/>
              </a:ext>
            </a:extLst>
          </p:cNvPr>
          <p:cNvSpPr/>
          <p:nvPr/>
        </p:nvSpPr>
        <p:spPr>
          <a:xfrm>
            <a:off x="264695" y="479199"/>
            <a:ext cx="950646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drives the highest ad recall, outperforming computers and smartphones, with soundbars enhancing this effect</a:t>
            </a:r>
          </a:p>
        </p:txBody>
      </p:sp>
      <p:pic>
        <p:nvPicPr>
          <p:cNvPr id="2" name="Picture 2" descr="Thinkbox | The Marketing Society">
            <a:extLst>
              <a:ext uri="{FF2B5EF4-FFF2-40B4-BE49-F238E27FC236}">
                <a16:creationId xmlns:a16="http://schemas.microsoft.com/office/drawing/2014/main" id="{1FE44AEE-DC46-BAF0-51F7-7930BBBAA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47505" y="6126769"/>
            <a:ext cx="1022976" cy="37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784379-D3BC-9584-2816-30178F76D14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effectiveness insights</a:t>
            </a:r>
          </a:p>
        </p:txBody>
      </p:sp>
      <p:pic>
        <p:nvPicPr>
          <p:cNvPr id="18" name="Picture 2">
            <a:hlinkClick r:id="rId8"/>
            <a:extLst>
              <a:ext uri="{FF2B5EF4-FFF2-40B4-BE49-F238E27FC236}">
                <a16:creationId xmlns:a16="http://schemas.microsoft.com/office/drawing/2014/main" id="{7343F882-95A3-8247-2CBC-45D2C8E54E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702A1F7-F7CA-5602-1605-A3F4A9319E1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AE1905-DC06-2F01-E7BA-C2E0485F278E}"/>
              </a:ext>
            </a:extLst>
          </p:cNvPr>
          <p:cNvSpPr txBox="1">
            <a:spLocks/>
          </p:cNvSpPr>
          <p:nvPr/>
        </p:nvSpPr>
        <p:spPr>
          <a:xfrm>
            <a:off x="-3" y="5823264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see more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Thinkbox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85BC9C-EC02-6ACE-A788-E652C6E973D9}"/>
              </a:ext>
            </a:extLst>
          </p:cNvPr>
          <p:cNvSpPr/>
          <p:nvPr/>
        </p:nvSpPr>
        <p:spPr>
          <a:xfrm>
            <a:off x="0" y="0"/>
            <a:ext cx="2819712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vs. Computer &amp; Mobile: Ad Recall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557565-FE74-1730-82AA-374B00DDD89D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0A19C6-897F-A22E-7AE4-402D76B5AEA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1129459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DFC9E0-AAF8-4643-B9F6-9401D3B39D35}"/>
</file>

<file path=customXml/itemProps2.xml><?xml version="1.0" encoding="utf-8"?>
<ds:datastoreItem xmlns:ds="http://schemas.openxmlformats.org/officeDocument/2006/customXml" ds:itemID="{24FA6FA4-A1D6-4337-9CA8-711508048B39}"/>
</file>

<file path=customXml/itemProps3.xml><?xml version="1.0" encoding="utf-8"?>
<ds:datastoreItem xmlns:ds="http://schemas.openxmlformats.org/officeDocument/2006/customXml" ds:itemID="{940D18C9-79AC-45DE-8354-6641492735F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2024-06-04T20:41:20Z</dcterms:created>
  <dcterms:modified xsi:type="dcterms:W3CDTF">2024-06-04T20:41:45Z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