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8E1698-9AF2-41F3-949D-96B8AC1E1469}" v="1" dt="2025-07-09T15:10:07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18E1698-9AF2-41F3-949D-96B8AC1E1469}"/>
    <pc:docChg chg="addSld delSld modSld">
      <pc:chgData name="Dylan Breger" userId="9b3da09f-10fe-42ec-9aa5-9fa2a3e9cc20" providerId="ADAL" clId="{918E1698-9AF2-41F3-949D-96B8AC1E1469}" dt="2025-07-09T15:10:07.069" v="4"/>
      <pc:docMkLst>
        <pc:docMk/>
      </pc:docMkLst>
      <pc:sldChg chg="addSp new del mod">
        <pc:chgData name="Dylan Breger" userId="9b3da09f-10fe-42ec-9aa5-9fa2a3e9cc20" providerId="ADAL" clId="{918E1698-9AF2-41F3-949D-96B8AC1E1469}" dt="2025-07-09T15:10:02.044" v="3" actId="47"/>
        <pc:sldMkLst>
          <pc:docMk/>
          <pc:sldMk cId="3739683699" sldId="256"/>
        </pc:sldMkLst>
        <pc:spChg chg="add">
          <ac:chgData name="Dylan Breger" userId="9b3da09f-10fe-42ec-9aa5-9fa2a3e9cc20" providerId="ADAL" clId="{918E1698-9AF2-41F3-949D-96B8AC1E1469}" dt="2025-07-09T15:09:59.886" v="1" actId="22"/>
          <ac:spMkLst>
            <pc:docMk/>
            <pc:sldMk cId="3739683699" sldId="256"/>
            <ac:spMk id="5" creationId="{E4310B61-8F8C-9A4E-E6EB-84275B6F2B01}"/>
          </ac:spMkLst>
        </pc:spChg>
        <pc:spChg chg="add">
          <ac:chgData name="Dylan Breger" userId="9b3da09f-10fe-42ec-9aa5-9fa2a3e9cc20" providerId="ADAL" clId="{918E1698-9AF2-41F3-949D-96B8AC1E1469}" dt="2025-07-09T15:10:01.088" v="2" actId="22"/>
          <ac:spMkLst>
            <pc:docMk/>
            <pc:sldMk cId="3739683699" sldId="256"/>
            <ac:spMk id="7" creationId="{84C3834D-C6EE-2FB6-E70C-67FB3C4E552E}"/>
          </ac:spMkLst>
        </pc:spChg>
      </pc:sldChg>
      <pc:sldChg chg="add">
        <pc:chgData name="Dylan Breger" userId="9b3da09f-10fe-42ec-9aa5-9fa2a3e9cc20" providerId="ADAL" clId="{918E1698-9AF2-41F3-949D-96B8AC1E1469}" dt="2025-07-09T15:10:07.069" v="4"/>
        <pc:sldMkLst>
          <pc:docMk/>
          <pc:sldMk cId="4098533724" sldId="214747421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699469780801325E-2"/>
          <c:y val="7.1813146143719905E-2"/>
          <c:w val="0.96249534700858597"/>
          <c:h val="0.84341409944702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%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Awareness</c:v>
                </c:pt>
                <c:pt idx="1">
                  <c:v>Consideration</c:v>
                </c:pt>
                <c:pt idx="2">
                  <c:v>Action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0.66</c:v>
                </c:pt>
                <c:pt idx="1">
                  <c:v>0.56000000000000005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D-4758-AC86-DFAB37AD2F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 Budget &lt;$1M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Awareness</c:v>
                </c:pt>
                <c:pt idx="1">
                  <c:v>Consideration</c:v>
                </c:pt>
                <c:pt idx="2">
                  <c:v>Action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0.51</c:v>
                </c:pt>
                <c:pt idx="1">
                  <c:v>0.38</c:v>
                </c:pt>
                <c:pt idx="2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D-4758-AC86-DFAB37AD2F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 Budget &gt;$1M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Awareness</c:v>
                </c:pt>
                <c:pt idx="1">
                  <c:v>Consideration</c:v>
                </c:pt>
                <c:pt idx="2">
                  <c:v>Action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0.77</c:v>
                </c:pt>
                <c:pt idx="1">
                  <c:v>0.67</c:v>
                </c:pt>
                <c:pt idx="2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CD-4758-AC86-DFAB37AD2F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980910368"/>
        <c:axId val="980906048"/>
      </c:barChart>
      <c:catAx>
        <c:axId val="98091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980906048"/>
        <c:crosses val="autoZero"/>
        <c:auto val="1"/>
        <c:lblAlgn val="ctr"/>
        <c:lblOffset val="100"/>
        <c:noMultiLvlLbl val="0"/>
      </c:catAx>
      <c:valAx>
        <c:axId val="9809060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80910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864664360719334"/>
          <c:y val="3.3136826959830022E-3"/>
          <c:w val="0.51844472611589942"/>
          <c:h val="6.92650349508704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9A6E9-7359-FF6A-4877-4D47729C0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10545-52BA-7A63-07B0-ADD5C2D4F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088A8-051B-239D-94DC-CC835B45D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7B26B-F802-71CC-F9BE-5B59B796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4EE88-F56D-6DE3-B3D3-32D23EB3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2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6A34-D33A-9566-8E13-5EAA46BC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CE28D-BDFE-D569-85F0-FF993FAAA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EDA82-B9EC-B49C-8A04-CF158A9EE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53276-652E-DAD4-DD6B-3FEE9C81E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AE46F-0C1D-79BF-92A3-6E525528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8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FB598-6D2D-7123-32CE-C2D7F0B9E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883A6-EB0A-D277-8F19-32706EB24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2C3EE-C3D5-5FAF-650C-E9948101E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6AA1-1E74-CD00-560A-2A44A56F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A5377-6C90-8BDA-37CA-E36A7BD89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8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4AE8F-DDCF-25F9-A361-AB31D4760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F9962-C756-11B8-4A78-E2133A788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731E4-0B64-42E2-EC99-951FC53A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22DBF-3F9C-F240-63EB-5EE75FD7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0BEBE-F4BC-4D5B-839D-140365CB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1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DBFA1-BD2F-9AD1-564C-9DFCC54B5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15A23-2E67-56C4-DCD7-176021C35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A825D-C7CC-84CE-FB16-5B81A0EE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224F7-8D4D-85A1-2F1B-C7D6A7DE1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410B9-DD9A-B8F5-D2C6-67E88210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4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A6A4E-6547-60A5-D8C9-E462A8A6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0CDEE-3756-58FC-4BB6-EC9A43BC43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910FE-2EB2-1C1F-B0AB-BEF9D9BB0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447AA-280A-9A6A-7314-F4465DC5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7934E-A8E8-1223-BE61-DA9B1CA0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890F4-29CF-C39D-40AD-062C7A8C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FA15A-465F-0117-EA2A-B1807A24E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D38AA-9061-EDC5-6BBB-4C6F0E1D9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AB0F55-C446-F429-E592-99B085CD4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52E8F0-BB09-3A97-5955-123B58455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101AC1-F0E9-39EF-E0A6-97B63B831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4F3E2-3439-CB4B-57F5-FF6E0674A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A62AA3-DFEB-6928-FE31-C9DEA659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B77F7B-3754-8A70-95B4-4D5A666E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A9C75-4DC9-B55F-B8CD-828FA868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259AFC-FFDB-7D3F-D360-72B70950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43980-1845-0E8F-D83C-2BD579F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5B678-C167-68DE-8A59-9D1F76F1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63F68D-BAD6-E4FB-A55D-CA043F7B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67C166-6A87-FC54-B449-0B7A115AE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A23E7-97B1-C6AF-0961-3168A1D4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0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AA52-6C0C-A554-242F-6ADAE8CD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4DDE0-B93D-879B-3A5C-61622B110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E5D6A-CF12-1773-AF50-FF9FC4C7B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699E6-6D01-2C49-82D7-C51FC315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F13B1-0CF5-EC2C-26EB-D64F20C6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B8171-3655-AB1E-65F1-B07FEC33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D408-7085-4CF9-9ED6-785F4A4D9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35E68D-5B75-6088-C282-968977BDF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A4525-3AD2-1AF3-F115-A5F4B45FF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CC8FB-615C-60F1-80DB-5FA0C856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DE82E-F19D-BF53-621E-39970D72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E2B29-F03B-D3DF-9809-13144624D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8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8495B7-9936-CD44-129B-E7E9A2C5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38FB5-A660-3961-329F-2D01FF675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4BF1-2758-69D5-BED5-109FFE7E2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9DC86-1FF3-4391-8D12-19CB52211C2C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187B-CDA6-2B17-B9B7-4A28229C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979F8-0A13-A074-2C3B-D3B418CF6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99ABB-03F6-4EE9-AECE-646964D4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comcastadvertising.com/insights/research-report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C57F-9E55-3C78-EF96-2A7445589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160574C-848A-7DC8-3CD6-FD8C86AE03BA}"/>
              </a:ext>
            </a:extLst>
          </p:cNvPr>
          <p:cNvSpPr>
            <a:spLocks/>
          </p:cNvSpPr>
          <p:nvPr/>
        </p:nvSpPr>
        <p:spPr>
          <a:xfrm>
            <a:off x="0" y="1914910"/>
            <a:ext cx="12192000" cy="494309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9A1AFA-760F-A489-4F89-1EC51D4EB2F5}"/>
              </a:ext>
            </a:extLst>
          </p:cNvPr>
          <p:cNvSpPr/>
          <p:nvPr/>
        </p:nvSpPr>
        <p:spPr>
          <a:xfrm>
            <a:off x="114301" y="480824"/>
            <a:ext cx="1015365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While TV is seen more as an awareness builder, it drives full funnel outcomes for many advertisers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especially larger brands</a:t>
            </a:r>
            <a:endParaRPr kumimoji="0" lang="en-US" sz="2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DDB29D-B3F5-7C85-5FB3-484D058B0732}"/>
              </a:ext>
            </a:extLst>
          </p:cNvPr>
          <p:cNvSpPr txBox="1"/>
          <p:nvPr/>
        </p:nvSpPr>
        <p:spPr>
          <a:xfrm>
            <a:off x="443017" y="604933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Comcast Advertising &amp; AdExchanger,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Premium Video Performance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June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755CEAAB-2BC6-F472-C7EF-0D0DE25750EA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7FFB54-845D-14DB-3417-4843207294AB}"/>
              </a:ext>
            </a:extLst>
          </p:cNvPr>
          <p:cNvSpPr/>
          <p:nvPr/>
        </p:nvSpPr>
        <p:spPr>
          <a:xfrm>
            <a:off x="0" y="0"/>
            <a:ext cx="2440692" cy="28369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Drives Full-Funnel Outcomes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17649D-17F3-FE9F-E661-BC906AF9E3C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premium video insights</a:t>
            </a:r>
          </a:p>
        </p:txBody>
      </p:sp>
      <p:pic>
        <p:nvPicPr>
          <p:cNvPr id="13" name="Picture 2">
            <a:hlinkClick r:id="rId3"/>
            <a:extLst>
              <a:ext uri="{FF2B5EF4-FFF2-40B4-BE49-F238E27FC236}">
                <a16:creationId xmlns:a16="http://schemas.microsoft.com/office/drawing/2014/main" id="{318B5CCF-34EB-1F2C-3F67-3DEC4F7DFB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974A303-A008-4013-2358-AB0393637A8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A3E17D3-6904-A8B8-BB2C-B0B418634034}"/>
              </a:ext>
            </a:extLst>
          </p:cNvPr>
          <p:cNvGraphicFramePr/>
          <p:nvPr/>
        </p:nvGraphicFramePr>
        <p:xfrm>
          <a:off x="1626254" y="2431036"/>
          <a:ext cx="8939493" cy="3598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4DEEA37-A54A-EF34-67C6-675708BF96ED}"/>
              </a:ext>
            </a:extLst>
          </p:cNvPr>
          <p:cNvSpPr txBox="1"/>
          <p:nvPr/>
        </p:nvSpPr>
        <p:spPr>
          <a:xfrm>
            <a:off x="-1" y="1932192"/>
            <a:ext cx="12202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Often TV is Used to Impact Each Phase of the Funnel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Used all / most of the time ratings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0DB23FB-8F9D-22F5-B69D-F1FC001100E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EA8CD05-1F61-C59C-5912-A27AB56D207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33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EAB621-A292-4827-B64A-3D1D9D92FF02}"/>
</file>

<file path=customXml/itemProps2.xml><?xml version="1.0" encoding="utf-8"?>
<ds:datastoreItem xmlns:ds="http://schemas.openxmlformats.org/officeDocument/2006/customXml" ds:itemID="{3400EE74-2BD4-4AC0-B3A1-5510C95EB8D9}"/>
</file>

<file path=customXml/itemProps3.xml><?xml version="1.0" encoding="utf-8"?>
<ds:datastoreItem xmlns:ds="http://schemas.openxmlformats.org/officeDocument/2006/customXml" ds:itemID="{F528E827-932B-4942-9467-C2DE154833C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2025-07-09T15:09:55Z</dcterms:created>
  <dcterms:modified xsi:type="dcterms:W3CDTF">2025-07-09T15:10:11Z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