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60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6FDE6-51D1-4480-A1C7-C9F95B31DC29}" v="1" dt="2025-02-04T19:37:59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FB6FDE6-51D1-4480-A1C7-C9F95B31DC29}"/>
    <pc:docChg chg="addSld modSld">
      <pc:chgData name="Dylan Breger" userId="9b3da09f-10fe-42ec-9aa5-9fa2a3e9cc20" providerId="ADAL" clId="{1FB6FDE6-51D1-4480-A1C7-C9F95B31DC29}" dt="2025-02-04T19:37:59.481" v="0"/>
      <pc:docMkLst>
        <pc:docMk/>
      </pc:docMkLst>
      <pc:sldChg chg="add">
        <pc:chgData name="Dylan Breger" userId="9b3da09f-10fe-42ec-9aa5-9fa2a3e9cc20" providerId="ADAL" clId="{1FB6FDE6-51D1-4480-A1C7-C9F95B31DC29}" dt="2025-02-04T19:37:59.481" v="0"/>
        <pc:sldMkLst>
          <pc:docMk/>
          <pc:sldMk cId="81230918" sldId="214737660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97557602480476"/>
          <c:y val="4.4291244846884015E-2"/>
          <c:w val="0.50343733474352204"/>
          <c:h val="0.925045585643734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Channels like NBC, ESPN, HGTV</c:v>
                </c:pt>
                <c:pt idx="1">
                  <c:v>Streaming services like Netflix, Hulu, HBO Max</c:v>
                </c:pt>
                <c:pt idx="2">
                  <c:v>News and sports programming that I watch on my TV screen</c:v>
                </c:pt>
                <c:pt idx="3">
                  <c:v>Episodic series that I watch on a TV screen</c:v>
                </c:pt>
                <c:pt idx="4">
                  <c:v>Programs that I watch live when they're on as scheduled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0.54</c:v>
                </c:pt>
                <c:pt idx="1">
                  <c:v>0.52</c:v>
                </c:pt>
                <c:pt idx="2">
                  <c:v>0.51</c:v>
                </c:pt>
                <c:pt idx="3">
                  <c:v>0.49</c:v>
                </c:pt>
                <c:pt idx="4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B1-4EF9-880F-86EA050CF1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438713487"/>
        <c:axId val="1438726927"/>
      </c:barChart>
      <c:catAx>
        <c:axId val="143871348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438726927"/>
        <c:crosses val="autoZero"/>
        <c:auto val="1"/>
        <c:lblAlgn val="ctr"/>
        <c:lblOffset val="100"/>
        <c:noMultiLvlLbl val="0"/>
      </c:catAx>
      <c:valAx>
        <c:axId val="1438726927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1438713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4E641-98AE-4D6C-9E13-6A74CDCA0F6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C42F7-35CB-455D-9F9F-B3425E9BA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43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6050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6E47F-6DF5-09CB-8E5B-253810C570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EA307A-F057-78FC-7CBF-A82BDEC3A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725EF-4085-968F-5A35-68F32CE40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ED4B8-FC2F-ABD7-EAB0-9D4E5839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A26FE-E194-63B4-51DA-E87E312A5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45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DBAA4-0FD1-CC9B-CE45-9D955027E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B4D513-42C2-B9D2-AB87-3CCEFD066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96A4C-4D82-7D5D-6D58-193D0FC8B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2AE1A-4FDA-4109-8273-A14995460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F5D5C-A829-033E-3E4D-00CC866A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25B127-F14B-ADD1-AB55-13BD75744A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49B791-0A82-A435-3056-00A6727EE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DF2F8-E7E9-FAA0-353F-7B1485400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0B69C-D03B-40C8-D7FE-53EA5D14F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9029A-28B8-4847-9E46-36190C80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0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881D1-5070-BDE8-1415-C0F08C3B7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1528F-FB40-40B6-0137-EBCB61FA0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617DC-7F4F-B7E0-9BF2-324C6D9FE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C54BD-EB58-513A-1F71-8FBA11188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25054-3D39-4FDB-FB02-766E9D262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05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3C85F-9FB2-B60D-7338-5EB4BB6B8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4F560-2F13-A73E-36F1-80CFC5426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995A4-1C21-E53E-9FC7-2E832CCB0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E5302-DBFC-BC33-FEB1-4F2AB9001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E69C5-7380-AF3A-61C0-A9AC597AB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92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0D308-E13D-8FD0-5421-9FBB5134C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7B5CF-58BB-B5F3-015A-B75A23F167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214653-3B8C-0975-10AB-F542616794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15FB-7294-747C-FFC9-A7FC67DC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837C9-A2C2-5E15-8903-8C1D3BACB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4AACC-5BCA-74A3-AEDC-1DAE4CDAA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1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7F6FD-D5FE-D733-834B-39FBE7E7F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020488-C8B5-F6F8-F542-299F7E12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C1E1CC-AD87-F4D2-B327-876AB8EA8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B6463F-5A9C-0D53-542D-E5E982C203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45642D-A949-25DE-9062-73BFE7B2C5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397D54-FFC5-7268-FC66-9237DDC5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4046FF-584E-5AC1-E285-5AFB3E0E1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B94BB8-0EB8-8776-C7E3-581F689DB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2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34A12-1BFB-8FF0-1033-7103E738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37D61F-DCC6-D8B7-30F8-B6282956F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E0709-B373-BF65-07C5-978128C12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4C84B0-13F3-6575-5F31-08555CD42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58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1AA38D-3D67-77C6-2F9B-DD0ECE33C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959520-6443-4BCB-B825-F8EA3E9AD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DFAC4-B4DD-F7C1-1B35-7B82094E3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5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142A8-3D38-463E-138B-544FECC59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9B102-FD51-BD04-C7AB-7A3B2F03B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96A4E-AA44-3847-7AB1-86A100416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43006-5F4B-C13C-4720-19A9D0E6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9DB19-671A-6293-5B61-F551284F2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4B4F93-2A78-7301-B5A3-6803F93E4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29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01C3E-F91B-FF86-3046-58D277AE4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F6DA95-03ED-4EE7-F115-EE4B1DF564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A95381-3B14-8AEF-EE9F-098000A26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B2F52-49B6-AA19-3242-33C819D7C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29FB5-93D3-51A4-C7F9-6230AAE09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C867B7-D235-E369-2554-5708CF6BB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76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DF06E-AFD8-0169-056B-E927F214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84814-E252-E064-16A3-F0B33CAFE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22A0B-3800-F265-758B-CF57B41C9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2FAE4F-5A9E-45A8-BA4C-27B8754E4D9F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05947-955C-64C1-71E9-942606EF44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00AA3-F490-E3BB-8163-CE7746F21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E3EA4F-4267-4662-949A-AECB0F812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.xml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power-of-premium-video?utm_source=grab-and-go&amp;utm_medium=vab-insights&amp;utm_campaign=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1BDF26D-1D09-57CE-5E03-8BDBDE529D1B}"/>
              </a:ext>
            </a:extLst>
          </p:cNvPr>
          <p:cNvSpPr/>
          <p:nvPr/>
        </p:nvSpPr>
        <p:spPr>
          <a:xfrm>
            <a:off x="0" y="1765230"/>
            <a:ext cx="12191567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496A93-5225-7689-52BC-03EBF9AC9D43}"/>
              </a:ext>
            </a:extLst>
          </p:cNvPr>
          <p:cNvSpPr/>
          <p:nvPr/>
        </p:nvSpPr>
        <p:spPr>
          <a:xfrm>
            <a:off x="-5777" y="1765229"/>
            <a:ext cx="4424271" cy="5103920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647A7B2-D0A7-91C2-2713-B96A5CB7B54B}"/>
              </a:ext>
            </a:extLst>
          </p:cNvPr>
          <p:cNvSpPr txBox="1">
            <a:spLocks/>
          </p:cNvSpPr>
          <p:nvPr/>
        </p:nvSpPr>
        <p:spPr>
          <a:xfrm>
            <a:off x="4415637" y="6065454"/>
            <a:ext cx="7267286" cy="204192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Source: DIRECTV,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Addressable Enters the Mainstream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, 2023.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6F511D-42B6-2080-C546-2DC0F0CDDE52}"/>
              </a:ext>
            </a:extLst>
          </p:cNvPr>
          <p:cNvSpPr txBox="1"/>
          <p:nvPr/>
        </p:nvSpPr>
        <p:spPr>
          <a:xfrm>
            <a:off x="4649820" y="1924280"/>
            <a:ext cx="75421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Top 5 Definitions of TV According to U.S. Consumers</a:t>
            </a: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EE666810-DC8E-B3DC-E298-ECA18C73FDD7}"/>
              </a:ext>
            </a:extLst>
          </p:cNvPr>
          <p:cNvGraphicFramePr/>
          <p:nvPr/>
        </p:nvGraphicFramePr>
        <p:xfrm>
          <a:off x="4488993" y="2410734"/>
          <a:ext cx="7675848" cy="3727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90BB48E-AC74-A939-310D-C9FE2222D804}"/>
              </a:ext>
            </a:extLst>
          </p:cNvPr>
          <p:cNvSpPr txBox="1"/>
          <p:nvPr/>
        </p:nvSpPr>
        <p:spPr>
          <a:xfrm>
            <a:off x="27159" y="2431692"/>
            <a:ext cx="4361319" cy="3593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“The best way to think about television today is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television </a:t>
            </a:r>
            <a:b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digital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so with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CTV you get the best of digital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you get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best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television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It’s the largest screen in somebody’s house, it’s a captive audience, and in many cases, it’s hooked up to the best sound system in their home.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It’s a totally immersive experience.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Dan Mouradian, </a:t>
            </a:r>
            <a:r>
              <a:rPr kumimoji="0" lang="en-US" sz="105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SVP of Global Client Solutions, Innovid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Advertising Week New York 2024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9B09F6-3AE5-BD59-1D7E-5EA4B0E1A8BF}"/>
              </a:ext>
            </a:extLst>
          </p:cNvPr>
          <p:cNvSpPr/>
          <p:nvPr/>
        </p:nvSpPr>
        <p:spPr>
          <a:xfrm>
            <a:off x="0" y="0"/>
            <a:ext cx="2616740" cy="276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‘TV’ Definitions Among Consumers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0C866B-125F-A36E-D290-827A586DC9D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529CCEE-BE85-0C7B-8E4B-5A8BA1A7A90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A04B2B5-A0C4-E0EC-643F-48DEDD638E8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D76C916-C734-FE95-FB60-B59B965CCA4A}"/>
              </a:ext>
            </a:extLst>
          </p:cNvPr>
          <p:cNvSpPr/>
          <p:nvPr/>
        </p:nvSpPr>
        <p:spPr>
          <a:xfrm>
            <a:off x="124717" y="527717"/>
            <a:ext cx="1014280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Audiences define TV in a myriad of ways – from the channels they watch, to the services they access or programs they view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A9DD2D4-BFA0-D9F6-5E71-AD7BDF75D4B1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 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Power of Premium Video: What It Means for Multiscreen TV and Why It Matters to Marketers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2" name="Picture 2">
            <a:hlinkClick r:id="rId7"/>
            <a:extLst>
              <a:ext uri="{FF2B5EF4-FFF2-40B4-BE49-F238E27FC236}">
                <a16:creationId xmlns:a16="http://schemas.microsoft.com/office/drawing/2014/main" id="{2CDC299E-AC05-92E4-30C2-10767D3DB3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375880-5E91-4E0E-A4E3-6B0DBD695405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</p:spTree>
    <p:extLst>
      <p:ext uri="{BB962C8B-B14F-4D97-AF65-F5344CB8AC3E}">
        <p14:creationId xmlns:p14="http://schemas.microsoft.com/office/powerpoint/2010/main" val="81230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2025-02-04T19:37:58Z</dcterms:created>
  <dcterms:modified xsi:type="dcterms:W3CDTF">2025-02-04T19:38:08Z</dcterms:modified>
</cp:coreProperties>
</file>