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0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If I'm really interested in a show, it doesn't matter to me if there are ads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June '21</c:v>
                </c:pt>
                <c:pt idx="1">
                  <c:v>June '25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0.26</c:v>
                </c:pt>
                <c:pt idx="1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FD-41F9-B289-B448E75C2A2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 can tolerate a certain number of ads, but if there are too many I'll go elsewhere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June '21</c:v>
                </c:pt>
                <c:pt idx="1">
                  <c:v>June '25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0.56999999999999995</c:v>
                </c:pt>
                <c:pt idx="1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FD-41F9-B289-B448E75C2A2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I'd never consider signing up for a TV service that has ads, no matter how much I like the shows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June '21</c:v>
                </c:pt>
                <c:pt idx="1">
                  <c:v>June '25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0.17</c:v>
                </c:pt>
                <c:pt idx="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FD-41F9-B289-B448E75C2A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33487872"/>
        <c:axId val="1833472512"/>
      </c:barChart>
      <c:catAx>
        <c:axId val="183348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Heebo" pitchFamily="2" charset="-79"/>
              </a:defRPr>
            </a:pPr>
            <a:endParaRPr lang="en-US"/>
          </a:p>
        </c:txPr>
        <c:crossAx val="1833472512"/>
        <c:crosses val="autoZero"/>
        <c:auto val="1"/>
        <c:lblAlgn val="ctr"/>
        <c:lblOffset val="100"/>
        <c:noMultiLvlLbl val="0"/>
      </c:catAx>
      <c:valAx>
        <c:axId val="183347251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83348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530830771402678"/>
          <c:y val="0.1889423545868264"/>
          <c:w val="0.36441473067060609"/>
          <c:h val="0.587800183895101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Heebo" pitchFamily="2" charset="-79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  <a:cs typeface="Heebo" pitchFamily="2" charset="-79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89D70-3DC8-5622-909B-3A54BC9F14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282290-535D-3E15-FC4B-34F943946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11D9A-3721-5CBF-CF06-D82B01872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56CB1-CACB-DC81-923F-44A8FF2C4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A6F88-2412-6DEB-E217-C4B8DBBA9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15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B22A8-8A27-B218-E5CB-598596E94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53BC6F-23B5-6A87-E6E6-53D4FC55E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D0CF5-5766-2FD8-AE1B-25537E8E5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533DB-F3AB-D5A8-9254-8D3CDA634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F8B97-882D-C355-2911-6741487BB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8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B18133-880B-61A7-6C17-6CB4001018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7898D-0972-E404-C79C-FFC317F3B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364F8-BE5A-1975-F1BB-76377D232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774C7-40C5-C3F7-4262-56256A6AA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8B591-1850-B22C-E0AC-9C9986E2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7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57070-7A2D-751C-B76C-E627E596D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8C89A-8AE5-B8D3-D854-034EE9FCB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8B6A0-92C3-7917-DACA-6D7C6EFCF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2A7D8-4625-ABBA-D00E-A2C6ABF9F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941F9-0189-56B2-3A6A-5E0FDA463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0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F4819-A475-BD26-E8B6-0B88DEA06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AD0C3-2F1F-D4B3-EF90-10F821E11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01745-4027-A422-AFE0-FBFF2F3E2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A4CA0-26A6-D1FE-EBBB-6BD2C8244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25826-97BB-4475-C10B-297871292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1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F3C6B-A462-D91A-A1C9-511A9F8BA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60098-D728-A235-5129-07B01770ED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50710F-1E41-D5AE-567C-9173A08FF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D3352-4E0C-7ECF-294D-ECDB7124E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7A471-2377-B807-EACD-42F7FA4AC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B3A0C5-EF7F-4E58-7F5B-0B3E29405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44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BC54D-AF44-C62B-D341-C5D1D30D4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5A734-DD81-17D9-997F-9D7085BB7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B2876C-5F07-01A7-17BB-206EB314EE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DD2148-2F25-3F05-AB31-FAD822D5D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226FCC-33B8-598F-5624-5295800CF6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54C852-58D4-801C-A094-CFCDE8C84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5EE5CB-C444-32F1-FE35-F7F9FE38E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EFF43B-B664-C4F9-870A-01559BFBF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5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D52D6-8B7C-71F6-4F55-34C48C11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5C43DA-DEE6-AEA6-7794-EEE20A582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CAAF86-E888-4F34-6CAE-E2A434D79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DFD166-94A6-B973-0ABE-E98B998E7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7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6E83E7-B486-4E8E-B8A6-14A4E79BC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2FB5F1-0A26-E026-FCF1-60C329033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1CA355-C4D0-C1B6-73A3-5A4EF080B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4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CAF8F-785B-AB5A-1B37-617B76882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3024B-FBEA-D8F4-30CA-7D5502184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E3B148-771C-C9D1-F34B-989D594A7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AF0841-F4C7-47F0-2843-A4809F4D0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BCDA1-88C5-3F20-B007-473490FCB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1EF73-46A2-6423-3CDE-76E17DE12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6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731D4-91DD-663C-36FA-E91DDF4F9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A41716-202B-299B-20FB-0373509990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CA9D52-2E67-6C46-E059-3CF1656C2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EED63-62DC-07B9-CE3F-C05F80898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04035E-5711-D034-19D3-A39697583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77ECE-3E56-F9EA-944C-B7BBA7D8D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2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CDD1DF-D618-DD29-B813-37C851EC3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DC97A3-1ACF-4C9F-B40E-0E5F8BD87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23DFB-845D-A484-70E6-49B02964D1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6E9782-F0D5-40DF-8DB8-69F8925F04A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59450-B558-DA5E-52FF-0EF49DA30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A3B6A-66E3-C1DF-55D6-67FA6A05D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F68170-DDAD-438F-B5A5-731A08613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1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FAD3509-2F61-04E3-EEB9-64B5622AE269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8853E4-A4C5-4EB1-1320-0BA62E5A2751}"/>
              </a:ext>
            </a:extLst>
          </p:cNvPr>
          <p:cNvSpPr/>
          <p:nvPr/>
        </p:nvSpPr>
        <p:spPr>
          <a:xfrm>
            <a:off x="-4" y="-1"/>
            <a:ext cx="1799621" cy="316654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Ad </a:t>
            </a: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Tolerance Trend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FE8DD4-7675-CA9F-03BB-B314EA787A2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CB001B0-1782-C0A8-8C11-63E36C1EBA3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5DF08E-CD1D-F252-858D-E05E14808E51}"/>
              </a:ext>
            </a:extLst>
          </p:cNvPr>
          <p:cNvSpPr txBox="1"/>
          <p:nvPr/>
        </p:nvSpPr>
        <p:spPr>
          <a:xfrm>
            <a:off x="10233660" y="26057"/>
            <a:ext cx="1988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18C0C7-7111-B202-A106-6F67108F732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CF6101-171C-040C-CDB6-F8409F1726FE}"/>
              </a:ext>
            </a:extLst>
          </p:cNvPr>
          <p:cNvSpPr txBox="1"/>
          <p:nvPr/>
        </p:nvSpPr>
        <p:spPr>
          <a:xfrm>
            <a:off x="483207" y="6325903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: Hub Entertainment Research, </a:t>
            </a:r>
            <a:r>
              <a:rPr lang="en-US" sz="800" i="1">
                <a:solidFill>
                  <a:srgbClr val="1B1464"/>
                </a:solidFill>
                <a:latin typeface="Helvetica" panose="020B0403020202020204" pitchFamily="34" charset="0"/>
              </a:rPr>
              <a:t>TV Advertising: Fact vs. Fiction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, July 2025. </a:t>
            </a:r>
            <a:endParaRPr kumimoji="0" lang="en-US" sz="800" b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032D61-38B5-8563-1D5D-012825C94130}"/>
              </a:ext>
            </a:extLst>
          </p:cNvPr>
          <p:cNvSpPr txBox="1"/>
          <p:nvPr/>
        </p:nvSpPr>
        <p:spPr>
          <a:xfrm>
            <a:off x="321012" y="1810272"/>
            <a:ext cx="72860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Which Statement </a:t>
            </a:r>
            <a:r>
              <a:rPr lang="en-US" sz="14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Comes Closest to How You Feel About Ads?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of respondents</a:t>
            </a:r>
            <a:endParaRPr kumimoji="0" lang="en-US" sz="105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2" name="Picture 2">
            <a:hlinkClick r:id="rId4"/>
            <a:extLst>
              <a:ext uri="{FF2B5EF4-FFF2-40B4-BE49-F238E27FC236}">
                <a16:creationId xmlns:a16="http://schemas.microsoft.com/office/drawing/2014/main" id="{24983625-7E6B-FD53-E27C-4771310C6C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4CD2DD7-C18B-403E-2E3B-A463B6FDECBB}"/>
              </a:ext>
            </a:extLst>
          </p:cNvPr>
          <p:cNvSpPr/>
          <p:nvPr/>
        </p:nvSpPr>
        <p:spPr>
          <a:xfrm>
            <a:off x="236220" y="437162"/>
            <a:ext cx="1010428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viewers today are willing to accept ads if they are really interested in a show, while fewer reject TV services with ads</a:t>
            </a:r>
          </a:p>
        </p:txBody>
      </p:sp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3B706A9D-DF09-CA65-C185-2D2457F96E9F}"/>
              </a:ext>
            </a:extLst>
          </p:cNvPr>
          <p:cNvGraphicFramePr/>
          <p:nvPr/>
        </p:nvGraphicFramePr>
        <p:xfrm>
          <a:off x="145898" y="2569088"/>
          <a:ext cx="11900205" cy="3701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716542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2025-09-11T13:34:29Z</dcterms:created>
  <dcterms:modified xsi:type="dcterms:W3CDTF">2025-09-11T13:35:06Z</dcterms:modified>
</cp:coreProperties>
</file>