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6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4BBC3A-EC3E-400E-B42B-E48991F36A0E}" v="1" dt="2025-02-04T19:37:38.7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04BBC3A-EC3E-400E-B42B-E48991F36A0E}"/>
    <pc:docChg chg="addSld modSld">
      <pc:chgData name="Dylan Breger" userId="9b3da09f-10fe-42ec-9aa5-9fa2a3e9cc20" providerId="ADAL" clId="{004BBC3A-EC3E-400E-B42B-E48991F36A0E}" dt="2025-02-04T19:37:38.793" v="0"/>
      <pc:docMkLst>
        <pc:docMk/>
      </pc:docMkLst>
      <pc:sldChg chg="add">
        <pc:chgData name="Dylan Breger" userId="9b3da09f-10fe-42ec-9aa5-9fa2a3e9cc20" providerId="ADAL" clId="{004BBC3A-EC3E-400E-B42B-E48991F36A0E}" dt="2025-02-04T19:37:38.793" v="0"/>
        <pc:sldMkLst>
          <pc:docMk/>
          <pc:sldMk cId="3350306347" sldId="21473766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5BCE6-8DDC-4DFE-A56E-F360827E393B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137405-EF9E-4416-A9CB-E6AE1C196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46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145A9-834A-88E9-CB4B-A13E986AB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4004F1-0433-5B03-CC9C-A978DF2FB2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1F32D0-66E7-9BA3-222A-648322F484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5B42FC-3116-D431-D81C-1A97FF20F4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1B58AA-711A-48C1-BCBF-E61C33627E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172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02B8E-5A12-CBEF-19A9-99EB4FEC5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6ECE83-8353-4D82-16F3-04A80B2380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8AC36-1306-0A06-03CA-513DEA248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91175-45F8-E0FD-D155-F6BD9C33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6251C-6405-373D-9F1A-02FB0211A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454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06634-CCB0-861B-8959-67F0AA7F9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13B987-BD0E-3C02-AB97-4CD4ED357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03226-B841-A52E-7C9C-F477E0F0B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7C79F-301B-F7B9-E26C-4E3275165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0F034-6885-36FE-FAE2-5862A301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8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757647-2514-3425-03F1-A9C09CAB14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D4D378-FC5D-8A21-8C96-78A11711C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A1C07-6FF2-40F3-4B7A-57F9C150B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CD041-58D2-1F0A-051C-667CDBA81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E4466-B670-E127-CE9E-927EED66B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3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9CBA2-DD43-FD22-5A91-688077697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26D51-4EE9-2E00-446B-1BD603EFF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D6625-4D43-F00E-C6EA-464CDDC10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B3E7E-98E7-EF72-9B3F-6709184A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01FB5-50E4-E3DF-4B9F-837A523F8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5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9C61C-60FD-5F4C-3A4A-C2452552B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A5CBE-06C4-425F-8998-8F8EDDC81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5AFC6-EA6B-BAD3-4971-FC34AA78A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5D9BD2-7AAC-9B36-0725-0405DC3F1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670010-6BEA-E768-B8E2-8BBBCD0C0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66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9477-37B3-C1AD-E2B5-B91C20D5B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7C317-CE16-04E4-BB58-487548B71D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62EE1-2359-E9D5-B5EE-CBD8D729A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27CF9-14C6-8174-0A79-AA7827498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E399CC-FE88-3AF0-0DDB-BC99A6CAC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E2D44-8ACF-80DC-044C-4E7DDC9A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85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14145-9093-1B53-DF4E-E3C9371CA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97C05-C3D2-CF5E-5C4D-4C974788A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4B8552-6BC7-DFCD-0540-2533951DB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E7FF10-A337-007B-80AD-3A6B7290B1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1D549C-42A0-6E85-DF28-04875BAB96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44B719-F1F4-92A1-2CDA-F49B074E5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D32E1D-83E7-24AD-D6D2-8FE87E01E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D705AF-D147-C885-EEF7-F6439D488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18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6592B-6BE1-60B3-594C-EBA1CDAD1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A426AD-509C-9C8A-5E6A-15852C13C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BCF7A7-7EBA-3D08-8C9A-0C6B3EC12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6AFDC9-0BFF-8948-9A8F-09852FEFF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93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8A14B1-D6C8-92BC-AC3B-92272BC7F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4AF394-A720-9CF9-3B27-CE3B20D65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05E55-CF6B-6B26-43D4-5EFCEBAA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28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71F73-26C7-A987-8A9A-2D91D4583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C9BEF-9D04-A998-B7E7-85C408AD68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0E532-C627-FA45-37ED-DAF160491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28F606-D89A-C48E-DC29-2E3C4D20D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F5C9B3-C8EE-993F-5518-C6BECFE5F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72477F-EB6C-CE08-E5C6-AFD22F5C1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96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50BF2-1FA8-2311-9AAA-9FE12A6BD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1535AD-384A-3513-D310-18C6CE4172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94D56-00D8-F9BE-6C05-86ED05080E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CD5201-57C4-13AE-5EF1-6ED90EECD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4DC44-C94F-66DB-FE03-E9E69F832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234FE-6E62-3180-6BC4-142F9F1E5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4EA7B4-BC6F-6EC8-9A08-E4C6C9E3B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1566E-C437-7EF6-F672-8C23185E9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FAB90-4D60-5342-C084-D181440F9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65755B-7CCB-4075-B4A3-CB3CADCFFA45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5619F-2AA2-B937-D187-0E2ECC720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1A44C-09DA-4477-4A12-3459DBD1AF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DC42A5-4E6E-479F-9095-454D3DD67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9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power-of-premium-video?utm_source=grab-and-go&amp;utm_medium=vab-insights&amp;utm_campaign=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5CF97-2AC4-BFF8-14A3-CA13F48CA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A group of people watching television&#10;&#10;Description automatically generated">
            <a:extLst>
              <a:ext uri="{FF2B5EF4-FFF2-40B4-BE49-F238E27FC236}">
                <a16:creationId xmlns:a16="http://schemas.microsoft.com/office/drawing/2014/main" id="{C9BBDC5B-9C43-5B06-79E1-D6406A71273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22935" y="1686330"/>
            <a:ext cx="5469065" cy="426078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DD36C5-C535-A914-CC1F-2FAAFCD823F5}"/>
              </a:ext>
            </a:extLst>
          </p:cNvPr>
          <p:cNvSpPr txBox="1"/>
          <p:nvPr/>
        </p:nvSpPr>
        <p:spPr>
          <a:xfrm>
            <a:off x="461688" y="5953023"/>
            <a:ext cx="114780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NBCUniversal and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FreeWheel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Prescribing Premium: What a high-quality viewing experience means for consumers and why advertisers should take advantage of it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September 2024. Reflects U.S. respondents only. Note: Premium content in the study was publisher created episodic content with 100% of the ads viewable. Non-premium content was individual created short form content with 50% of the ads viewable. All content was delivered on a TV screen.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84CD69-59A6-A10E-1430-B7BFF7D00AEB}"/>
              </a:ext>
            </a:extLst>
          </p:cNvPr>
          <p:cNvSpPr/>
          <p:nvPr/>
        </p:nvSpPr>
        <p:spPr>
          <a:xfrm>
            <a:off x="148741" y="446470"/>
            <a:ext cx="100273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Increased credibility and quality perception in premium video is more likely to drive brand salience and customer action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8B1EFB-5F20-46F8-F282-90B78498CCF3}"/>
              </a:ext>
            </a:extLst>
          </p:cNvPr>
          <p:cNvSpPr>
            <a:spLocks/>
          </p:cNvSpPr>
          <p:nvPr/>
        </p:nvSpPr>
        <p:spPr>
          <a:xfrm>
            <a:off x="0" y="1686330"/>
            <a:ext cx="6720840" cy="4260781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9763E03-262D-A806-FF5F-D3C3F7EBAFDF}"/>
              </a:ext>
            </a:extLst>
          </p:cNvPr>
          <p:cNvSpPr/>
          <p:nvPr/>
        </p:nvSpPr>
        <p:spPr>
          <a:xfrm>
            <a:off x="312273" y="1855398"/>
            <a:ext cx="6096294" cy="553998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Premium Environments Compared to Non-Premium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of U.S. respondents who agree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C71B2A-B9E4-EAEF-47E4-58786A401DC3}"/>
              </a:ext>
            </a:extLst>
          </p:cNvPr>
          <p:cNvSpPr/>
          <p:nvPr/>
        </p:nvSpPr>
        <p:spPr>
          <a:xfrm>
            <a:off x="529316" y="2615712"/>
            <a:ext cx="5662208" cy="1069543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6BA9A9A-0589-2A09-B2C0-3F7882573D52}"/>
              </a:ext>
            </a:extLst>
          </p:cNvPr>
          <p:cNvSpPr/>
          <p:nvPr/>
        </p:nvSpPr>
        <p:spPr>
          <a:xfrm>
            <a:off x="786689" y="3694418"/>
            <a:ext cx="5147463" cy="1069543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0D8F8B-AF5A-2572-DFE5-85CD017F4411}"/>
              </a:ext>
            </a:extLst>
          </p:cNvPr>
          <p:cNvSpPr/>
          <p:nvPr/>
        </p:nvSpPr>
        <p:spPr>
          <a:xfrm>
            <a:off x="1233369" y="4781034"/>
            <a:ext cx="4254102" cy="1069543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70361C-E1F4-6B75-1579-172B8C809047}"/>
              </a:ext>
            </a:extLst>
          </p:cNvPr>
          <p:cNvSpPr txBox="1"/>
          <p:nvPr/>
        </p:nvSpPr>
        <p:spPr>
          <a:xfrm>
            <a:off x="1126207" y="2950428"/>
            <a:ext cx="2938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to Notice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544D40A-0DC3-C382-9C48-BB4ED672E634}"/>
              </a:ext>
            </a:extLst>
          </p:cNvPr>
          <p:cNvSpPr txBox="1"/>
          <p:nvPr/>
        </p:nvSpPr>
        <p:spPr>
          <a:xfrm>
            <a:off x="1126207" y="3875246"/>
            <a:ext cx="35802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to Consider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or Buy From in the Future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B95E79E-64D7-F468-C90D-7580E62CF6F3}"/>
              </a:ext>
            </a:extLst>
          </p:cNvPr>
          <p:cNvSpPr txBox="1"/>
          <p:nvPr/>
        </p:nvSpPr>
        <p:spPr>
          <a:xfrm>
            <a:off x="1292595" y="4961862"/>
            <a:ext cx="32446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to Conduct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Further Research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005B20D-E12E-4C7F-0CF9-669DD55B2B35}"/>
              </a:ext>
            </a:extLst>
          </p:cNvPr>
          <p:cNvSpPr txBox="1"/>
          <p:nvPr/>
        </p:nvSpPr>
        <p:spPr>
          <a:xfrm>
            <a:off x="4390803" y="2796540"/>
            <a:ext cx="1802817" cy="7078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76%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D72357-CC61-212D-A179-199E42BDB30B}"/>
              </a:ext>
            </a:extLst>
          </p:cNvPr>
          <p:cNvSpPr txBox="1"/>
          <p:nvPr/>
        </p:nvSpPr>
        <p:spPr>
          <a:xfrm>
            <a:off x="4127007" y="3875246"/>
            <a:ext cx="1802817" cy="7078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72%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BFAA708-7CEB-A859-620C-7AABBA0625D5}"/>
              </a:ext>
            </a:extLst>
          </p:cNvPr>
          <p:cNvSpPr txBox="1"/>
          <p:nvPr/>
        </p:nvSpPr>
        <p:spPr>
          <a:xfrm>
            <a:off x="3664021" y="4961862"/>
            <a:ext cx="1802817" cy="7078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69%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50C6744-D22D-B809-4857-D3C80BF3EAFB}"/>
              </a:ext>
            </a:extLst>
          </p:cNvPr>
          <p:cNvSpPr/>
          <p:nvPr/>
        </p:nvSpPr>
        <p:spPr>
          <a:xfrm>
            <a:off x="0" y="0"/>
            <a:ext cx="4065200" cy="26564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Professionally Produced Content Drives Customer Action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4992E3-A676-1DCB-1D1A-210E691FB152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84FDAE3-72EA-78C7-41E9-51AD23F3B89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8" name="Picture 2">
            <a:hlinkClick r:id="rId4"/>
            <a:extLst>
              <a:ext uri="{FF2B5EF4-FFF2-40B4-BE49-F238E27FC236}">
                <a16:creationId xmlns:a16="http://schemas.microsoft.com/office/drawing/2014/main" id="{F4D5A0F0-5399-155C-8AF1-F5C9140042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3FC0FCB-9E17-D1C6-25CB-9AEA97531DCB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42954C74-A3CB-491F-1498-ACEF3B32C89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14BE75-96AE-D5BC-072E-88756EFFB550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 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Power of Premium Video: What It Means for Multiscreen TV and Why It Matters to Marketers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306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2025-02-04T19:37:38Z</dcterms:created>
  <dcterms:modified xsi:type="dcterms:W3CDTF">2025-02-04T19:37:47Z</dcterms:modified>
</cp:coreProperties>
</file>