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00A8A5-7BD0-4755-A642-A7956A6CF208}" v="2" dt="2025-11-04T22:11:48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5-11-04T22:11:54.035" v="2" actId="47"/>
      <pc:docMkLst>
        <pc:docMk/>
      </pc:docMkLst>
      <pc:sldChg chg="add">
        <pc:chgData name="Dylan Breger" userId="9b3da09f-10fe-42ec-9aa5-9fa2a3e9cc20" providerId="ADAL" clId="{D81AFA50-692E-4678-A384-3793507736DC}" dt="2025-11-04T22:11:48.062" v="0"/>
        <pc:sldMkLst>
          <pc:docMk/>
          <pc:sldMk cId="3913315077" sldId="2147474272"/>
        </pc:sldMkLst>
      </pc:sldChg>
      <pc:sldChg chg="add del">
        <pc:chgData name="Dylan Breger" userId="9b3da09f-10fe-42ec-9aa5-9fa2a3e9cc20" providerId="ADAL" clId="{D81AFA50-692E-4678-A384-3793507736DC}" dt="2025-11-04T22:11:54.035" v="2" actId="47"/>
        <pc:sldMkLst>
          <pc:docMk/>
          <pc:sldMk cId="722510463" sldId="214747427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696822331647361E-2"/>
          <c:y val="9.5713719396302618E-2"/>
          <c:w val="0.97460635533670525"/>
          <c:h val="0.904286280603697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2E-4427-A9E6-969E71BA3DC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327AAF4-8F80-4050-A370-AC05443635B0}" type="VALUE">
                      <a:rPr lang="en-US" smtClean="0"/>
                      <a:pPr/>
                      <a:t>[VALUE]</a:t>
                    </a:fld>
                    <a:r>
                      <a:rPr lang="en-US"/>
                      <a:t>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D2E-4427-A9E6-969E71BA3D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133CD8E-8A89-4B27-9193-7ABDC66C2F86}" type="VALUE">
                      <a:rPr lang="en-US" smtClean="0"/>
                      <a:pPr/>
                      <a:t>[VALUE]</a:t>
                    </a:fld>
                    <a:r>
                      <a:rPr lang="en-US"/>
                      <a:t>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D2E-4427-A9E6-969E71BA3D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1769519-F68A-4E9C-BAED-CF8954878387}" type="VALUE">
                      <a:rPr lang="en-US" smtClean="0"/>
                      <a:pPr/>
                      <a:t>[VALUE]</a:t>
                    </a:fld>
                    <a:r>
                      <a:rPr lang="en-US"/>
                      <a:t>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D2E-4427-A9E6-969E71BA3D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0583E94-C58F-4063-8E1C-6C3BA01D059D}" type="VALUE">
                      <a:rPr lang="en-US" smtClean="0"/>
                      <a:pPr/>
                      <a:t>[VALUE]</a:t>
                    </a:fld>
                    <a:r>
                      <a:rPr lang="en-US"/>
                      <a:t>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D2E-4427-A9E6-969E71BA3DC8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ED3C8D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0918695-F354-4B5F-BC26-728CBD5369A5}" type="VALUE">
                      <a:rPr lang="en-US" smtClean="0"/>
                      <a:pPr>
                        <a:defRPr sz="1800" b="1">
                          <a:solidFill>
                            <a:srgbClr val="ED3C8D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r>
                      <a:rPr lang="en-US"/>
                      <a:t>x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D2E-4427-A9E6-969E71BA3D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More likely to connect</c:v>
                </c:pt>
                <c:pt idx="1">
                  <c:v>More immersive</c:v>
                </c:pt>
                <c:pt idx="2">
                  <c:v>More attention grabbing</c:v>
                </c:pt>
                <c:pt idx="3">
                  <c:v>More memorable</c:v>
                </c:pt>
                <c:pt idx="4">
                  <c:v>Less cognitively fatiguing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1.9</c:v>
                </c:pt>
                <c:pt idx="1">
                  <c:v>1.5</c:v>
                </c:pt>
                <c:pt idx="2">
                  <c:v>1.4</c:v>
                </c:pt>
                <c:pt idx="3">
                  <c:v>1.2</c:v>
                </c:pt>
                <c:pt idx="4">
                  <c:v>-2.2000000000000002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E-4427-A9E6-969E71BA3D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0427568"/>
        <c:axId val="1640417488"/>
      </c:barChart>
      <c:catAx>
        <c:axId val="164042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640417488"/>
        <c:crosses val="autoZero"/>
        <c:auto val="1"/>
        <c:lblAlgn val="ctr"/>
        <c:lblOffset val="100"/>
        <c:noMultiLvlLbl val="0"/>
      </c:catAx>
      <c:valAx>
        <c:axId val="1640417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40427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D3022-598D-4FBC-962F-245A7003967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21732-404D-4252-9167-9441FA495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1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0A03F-D7D1-D298-6B20-0D429F91B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0C6A06-2F00-94BC-52A2-5A3BF7FBF7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8CA72-3F15-BF45-1323-3DFB436BF8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F95F9-BE79-F719-4A78-4622CB22F6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31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B8079-770B-13D0-93DB-9FE2A6E0E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7882AF-7C84-CD9A-BD7A-D55EF846D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4260F-EFC3-8FEA-BB64-22032DE9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44FE3-C14F-9F41-65B6-2C3ED110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B62B-2A05-C52B-E55D-89E2CAC9D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69A71-97FD-C391-DB12-ABA12FF97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E31A97-3FB8-9537-07D9-8A2E3FFA6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F1D53-765B-504F-E22A-8499FBE33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3700-8677-73A3-927B-8D0C24F1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956C6-CF97-1622-9400-BB2501A5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0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2F4192-EB4B-66F6-3C90-68FD99DF2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5B363-D686-338A-4BEF-B2AB6B908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1D4FD-3ED3-7A02-3368-53DCCBF2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CBB08-0E10-4BD0-249F-1E6E6DB9B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B7AD7-C70D-052B-B6B1-420EDBCE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6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A899A-3AE4-2350-58E0-0A9B8DE70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F74A2-B6C9-0B99-4E5C-A74C4C000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D34F2-63B6-7214-89D5-98EA2B98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5443B-4C88-D2CB-CFB0-CF2B7B958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82879-EEDB-01A3-4957-452E5DD9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2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A69D7-427C-3271-3A9F-7548FD2F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68EB3-A310-9776-3760-1AEC7B37B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87B55-80AB-C269-DEC0-C5D17BD1A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1D307-0C85-72F1-FBCE-F6D64DD39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F749D-F288-64A0-5B0C-8422C859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8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AEB84-F148-DEDC-F5D1-E614CE75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CABEC-22B2-DA2F-618D-D29E77381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99F17-7C62-6BA5-2603-04B09F2E8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83FDB-3216-0E55-1738-B6E8ADE0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759A5-392A-4010-0011-1F528775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5BE6B-F141-A733-7B63-A8F125BB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5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0B63-138B-165C-1BB1-97DE41788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A93EF-4A17-9302-B3F2-8B326A6B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E83350-2CD0-035C-D9E7-DFC9EA707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90C1EC-D02A-0E4C-ECE3-0CA4AED59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DC7C93-5179-E0CE-7D75-73FF985F3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EFF393-C5DC-3215-F7CD-8980B484A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2343CB-9B55-FC42-ADF7-7809A868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DB54F7-AE65-CE96-3F63-73432BE6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637D2-25EC-C85D-37C0-0B11C860B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059E4-639B-1B12-67B2-F8A01BE2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EE669-6BC0-9D90-3554-9B0568C17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39F78B-9E16-70FB-4FBB-B2AC456F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2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EA451-AA60-2FB2-DCFD-49564FED3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9425E6-B3A1-FCDB-B79C-0F580BFA1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7FE05-365A-4A3B-232D-5E9D17937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7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DC1C8-FCB4-5023-2267-B673FAD12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A1957-E018-0A64-1BEA-F4F3CFFB1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B5CBA-109F-991A-4B79-A5D38502A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CFA69-F716-E98E-352B-F85B4FB62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9AC3C-5543-1CFD-5A21-4F7C82C4F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99364-A18C-A6DD-9CFD-F24D234B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F4F6-4A3F-4A45-C640-818255F08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AAF4DB-4C35-0223-46AA-61494E881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2C7D1E-BF00-3503-1C4D-C3EA2E599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A6FCE-5E6C-738D-AE59-99EE38CD5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A1444-1F5C-43CD-37FA-4AB998F9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B44B6-E702-9C9E-1633-2A8BB034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7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843296-CD88-E669-92CD-73BA49743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21849-9BBB-10E1-C0D5-AA26D77A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50353-B1E5-714A-2266-439955282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7D6B9-BED1-4505-8C65-A51E91C929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BFAC2-93FC-56A4-295E-3A1C2C0C4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3473-0A54-893C-FF02-17DFB5517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D2E59-55F5-493D-BD6E-F6823585E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1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hyperlink" Target="https://www.marketingarchitects.com/resear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A0DD8-644D-9D88-5971-DEC82394F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B68C6D-CE3B-0C9D-3285-AFA947780FEC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F328CDC-1694-AFFD-63E7-92DF698B504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ECD9AD28-0200-D7B8-2FC7-1671716A021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373A62-8B1B-47E9-1331-2C12B0BD54AE}"/>
              </a:ext>
            </a:extLst>
          </p:cNvPr>
          <p:cNvSpPr/>
          <p:nvPr/>
        </p:nvSpPr>
        <p:spPr>
          <a:xfrm>
            <a:off x="125732" y="440921"/>
            <a:ext cx="102184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An audience-first advertising strategy that unites three or more channels in a connected campaign delivers optimized results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81F02A-08C5-6DE4-749C-D80FF20E4975}"/>
              </a:ext>
            </a:extLst>
          </p:cNvPr>
          <p:cNvSpPr txBox="1"/>
          <p:nvPr/>
        </p:nvSpPr>
        <p:spPr>
          <a:xfrm>
            <a:off x="0" y="1823039"/>
            <a:ext cx="121704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Connected Omnichannel Campaign Impact Against Campaign Metrics</a:t>
            </a:r>
            <a:endParaRPr kumimoji="0" lang="da-DK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99E987-DF15-BD1A-4F4B-8B491A95B3B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6AD8D6-5598-5FAD-A8B5-FAD0B4915E8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advertising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29" name="Picture 2">
            <a:hlinkClick r:id="rId5"/>
            <a:extLst>
              <a:ext uri="{FF2B5EF4-FFF2-40B4-BE49-F238E27FC236}">
                <a16:creationId xmlns:a16="http://schemas.microsoft.com/office/drawing/2014/main" id="{91D1341F-D381-A3C0-D797-06E42573E5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F1A7651-9048-D04B-2282-30E0AA5E676A}"/>
              </a:ext>
            </a:extLst>
          </p:cNvPr>
          <p:cNvSpPr/>
          <p:nvPr/>
        </p:nvSpPr>
        <p:spPr>
          <a:xfrm>
            <a:off x="-1" y="-2"/>
            <a:ext cx="2733369" cy="32122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Omnichannel Campaign Metric Lifts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1481D81-9325-7DA1-0461-1FFF94D035A1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5" name="TextBox 34">
            <a:hlinkClick r:id="rId7"/>
            <a:extLst>
              <a:ext uri="{FF2B5EF4-FFF2-40B4-BE49-F238E27FC236}">
                <a16:creationId xmlns:a16="http://schemas.microsoft.com/office/drawing/2014/main" id="{918D69E5-FE41-8249-0CF6-97703DE6F73F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Marketing Architects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3FF9F9-E28B-EE27-01C2-DC0DB89F8F00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Marketing Architects / WARC, </a:t>
            </a:r>
            <a:r>
              <a:rPr lang="en-US" sz="800" i="1" kern="100">
                <a:solidFill>
                  <a:srgbClr val="002060"/>
                </a:solidFill>
                <a:latin typeface="Helvetica" panose="020B0403020202020204" pitchFamily="34" charset="0"/>
              </a:rPr>
              <a:t>TV as a full-funnel channel: An evidence-based guide to understanding television’s impact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, October 2025; Data sourced from The Trade Desk &amp; PA Consulting.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B1F9A22-D1E0-CE4D-BEE9-0589FCC5BB84}"/>
              </a:ext>
            </a:extLst>
          </p:cNvPr>
          <p:cNvGraphicFramePr/>
          <p:nvPr/>
        </p:nvGraphicFramePr>
        <p:xfrm>
          <a:off x="599756" y="2483808"/>
          <a:ext cx="11002753" cy="3559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13315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3D555C-BF6A-4E6F-81D9-EAB1CC2B643A}"/>
</file>

<file path=customXml/itemProps2.xml><?xml version="1.0" encoding="utf-8"?>
<ds:datastoreItem xmlns:ds="http://schemas.openxmlformats.org/officeDocument/2006/customXml" ds:itemID="{78CC350E-A6B9-41A1-9D16-66F2E8E61ECB}"/>
</file>

<file path=customXml/itemProps3.xml><?xml version="1.0" encoding="utf-8"?>
<ds:datastoreItem xmlns:ds="http://schemas.openxmlformats.org/officeDocument/2006/customXml" ds:itemID="{BB5E2C94-0DCD-4429-814E-E52125E37EDF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2025-11-04T22:10:50Z</dcterms:created>
  <dcterms:modified xsi:type="dcterms:W3CDTF">2025-11-04T22:11:56Z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