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271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983814-E23E-4B76-BB34-D5B624B5C3BC}" v="1" dt="2024-05-01T14:49:23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8983814-E23E-4B76-BB34-D5B624B5C3BC}"/>
    <pc:docChg chg="addSld delSld modSld">
      <pc:chgData name="Dylan Breger" userId="9b3da09f-10fe-42ec-9aa5-9fa2a3e9cc20" providerId="ADAL" clId="{08983814-E23E-4B76-BB34-D5B624B5C3BC}" dt="2024-05-01T14:49:25.158" v="1" actId="47"/>
      <pc:docMkLst>
        <pc:docMk/>
      </pc:docMkLst>
      <pc:sldChg chg="del">
        <pc:chgData name="Dylan Breger" userId="9b3da09f-10fe-42ec-9aa5-9fa2a3e9cc20" providerId="ADAL" clId="{08983814-E23E-4B76-BB34-D5B624B5C3BC}" dt="2024-05-01T14:49:25.158" v="1" actId="47"/>
        <pc:sldMkLst>
          <pc:docMk/>
          <pc:sldMk cId="2797288538" sldId="2147327095"/>
        </pc:sldMkLst>
      </pc:sldChg>
      <pc:sldChg chg="add">
        <pc:chgData name="Dylan Breger" userId="9b3da09f-10fe-42ec-9aa5-9fa2a3e9cc20" providerId="ADAL" clId="{08983814-E23E-4B76-BB34-D5B624B5C3BC}" dt="2024-05-01T14:49:23.695" v="0"/>
        <pc:sldMkLst>
          <pc:docMk/>
          <pc:sldMk cId="4128841156" sldId="21473271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01775147928994E-2"/>
          <c:y val="3.5445759498661134E-2"/>
          <c:w val="0.97396449704142007"/>
          <c:h val="0.85386485536664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F1A62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TV</c:v>
                </c:pt>
                <c:pt idx="1">
                  <c:v>Digital Video</c:v>
                </c:pt>
                <c:pt idx="2">
                  <c:v>Paid Social</c:v>
                </c:pt>
                <c:pt idx="3">
                  <c:v>Display</c:v>
                </c:pt>
                <c:pt idx="4">
                  <c:v>OOH</c:v>
                </c:pt>
                <c:pt idx="5">
                  <c:v>Paid Search</c:v>
                </c:pt>
                <c:pt idx="6">
                  <c:v>Radio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2.1</c:v>
                </c:pt>
                <c:pt idx="1">
                  <c:v>1.7</c:v>
                </c:pt>
                <c:pt idx="2">
                  <c:v>1.5</c:v>
                </c:pt>
                <c:pt idx="3">
                  <c:v>1.4</c:v>
                </c:pt>
                <c:pt idx="4">
                  <c:v>1.2</c:v>
                </c:pt>
                <c:pt idx="5">
                  <c:v>1.2</c:v>
                </c:pt>
                <c:pt idx="6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89-4691-A79A-A683E68CE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514866271"/>
        <c:axId val="514856671"/>
      </c:barChart>
      <c:catAx>
        <c:axId val="514866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514856671"/>
        <c:crosses val="autoZero"/>
        <c:auto val="1"/>
        <c:lblAlgn val="ctr"/>
        <c:lblOffset val="100"/>
        <c:noMultiLvlLbl val="0"/>
      </c:catAx>
      <c:valAx>
        <c:axId val="5148566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148662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188842" y="347530"/>
            <a:ext cx="1011725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and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digital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video provide advertisers with more long-term return on investment than other media platforms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1" y="-1"/>
            <a:ext cx="1254870" cy="30356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ROI by Media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quality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5DA8E30-316D-925F-B985-BB2339E8F59A}"/>
              </a:ext>
            </a:extLst>
          </p:cNvPr>
          <p:cNvGraphicFramePr/>
          <p:nvPr/>
        </p:nvGraphicFramePr>
        <p:xfrm>
          <a:off x="860425" y="2086967"/>
          <a:ext cx="10731500" cy="3847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0173572-1695-6DE5-2FA2-0DC6FB4BD405}"/>
              </a:ext>
            </a:extLst>
          </p:cNvPr>
          <p:cNvSpPr txBox="1"/>
          <p:nvPr/>
        </p:nvSpPr>
        <p:spPr>
          <a:xfrm>
            <a:off x="1" y="1695344"/>
            <a:ext cx="12202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Long-Term ROI Multipliers*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7D694A-F614-8B15-849E-EA29A2699DA1}"/>
              </a:ext>
            </a:extLst>
          </p:cNvPr>
          <p:cNvSpPr txBox="1"/>
          <p:nvPr/>
        </p:nvSpPr>
        <p:spPr>
          <a:xfrm>
            <a:off x="483205" y="6327545"/>
            <a:ext cx="114463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Nielsen, 2024 Marketing Report. *ROI Multiplier is an ad effectiveness KPI that captures the long-term effect of how media can emotionally prime consumers, over time, to have a higher propensity to buy and impact core sales. 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E07141-D354-66F0-0BC4-87E17E85817C}"/>
              </a:ext>
            </a:extLst>
          </p:cNvPr>
          <p:cNvSpPr txBox="1"/>
          <p:nvPr/>
        </p:nvSpPr>
        <p:spPr>
          <a:xfrm>
            <a:off x="483205" y="6073722"/>
            <a:ext cx="116872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>
                <a:solidFill>
                  <a:srgbClr val="1B1464"/>
                </a:solidFill>
                <a:latin typeface="Helvetica" panose="020B0403020202020204" pitchFamily="34" charset="0"/>
              </a:rPr>
              <a:t>How to read: </a:t>
            </a:r>
            <a:r>
              <a:rPr lang="en-US" sz="1000" i="1">
                <a:solidFill>
                  <a:srgbClr val="1B1464"/>
                </a:solidFill>
                <a:latin typeface="Helvetica" panose="020B0403020202020204" pitchFamily="34" charset="0"/>
              </a:rPr>
              <a:t>For every 1 dollar spent on TV advertising, brands receive the value of 2.1 dollars in long-term effects on buying propensity and core sales.</a:t>
            </a:r>
          </a:p>
        </p:txBody>
      </p:sp>
    </p:spTree>
    <p:extLst>
      <p:ext uri="{BB962C8B-B14F-4D97-AF65-F5344CB8AC3E}">
        <p14:creationId xmlns:p14="http://schemas.microsoft.com/office/powerpoint/2010/main" val="412884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6841C1-5D4D-4D39-830E-5A7DFD942DEE}"/>
</file>

<file path=customXml/itemProps2.xml><?xml version="1.0" encoding="utf-8"?>
<ds:datastoreItem xmlns:ds="http://schemas.openxmlformats.org/officeDocument/2006/customXml" ds:itemID="{1F680DAF-0769-4ED2-9835-0509C974FC83}"/>
</file>

<file path=customXml/itemProps3.xml><?xml version="1.0" encoding="utf-8"?>
<ds:datastoreItem xmlns:ds="http://schemas.openxmlformats.org/officeDocument/2006/customXml" ds:itemID="{E0385BA1-A603-492C-8ACA-5A406FA200CC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11</cp:revision>
  <dcterms:created xsi:type="dcterms:W3CDTF">2024-05-01T14:39:59Z</dcterms:created>
  <dcterms:modified xsi:type="dcterms:W3CDTF">2024-05-01T14:49:26Z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