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DE7976-7AB7-44E1-9DAB-F3D78CFC2E8C}" v="1" dt="2025-03-04T20:30:43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5BDE7976-7AB7-44E1-9DAB-F3D78CFC2E8C}"/>
    <pc:docChg chg="addSld modSld">
      <pc:chgData name="Dylan Breger" userId="9b3da09f-10fe-42ec-9aa5-9fa2a3e9cc20" providerId="ADAL" clId="{5BDE7976-7AB7-44E1-9DAB-F3D78CFC2E8C}" dt="2025-03-04T20:30:43.470" v="0"/>
      <pc:docMkLst>
        <pc:docMk/>
      </pc:docMkLst>
      <pc:sldChg chg="add">
        <pc:chgData name="Dylan Breger" userId="9b3da09f-10fe-42ec-9aa5-9fa2a3e9cc20" providerId="ADAL" clId="{5BDE7976-7AB7-44E1-9DAB-F3D78CFC2E8C}" dt="2025-03-04T20:30:43.470" v="0"/>
        <pc:sldMkLst>
          <pc:docMk/>
          <pc:sldMk cId="1577383103" sldId="21473766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E3616-9CEF-312E-5C8C-C4B9C74E3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A08C11-16CF-B8D2-34E0-712C2CB7C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76F9B-5B58-C0B6-E8B4-629080D6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115B9-98EC-636E-67D9-2A6895A86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2696D-852C-D683-47A9-41D24736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2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415D9-210C-A6D1-DB39-5B770AC61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5C4D09-8DF9-6CFB-9BA0-C26185D7F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AF104-5058-93BF-0AA1-BFAA88592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D2827-C215-68F9-709D-BD67B0BEE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1191F-6B00-A216-E33A-AFEAE882C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8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3501C5-9B90-A302-7A79-4631256C3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37C7AC-BA73-36E5-7610-07178ED61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2C5B8-6FC7-2F95-383B-D315332AD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A673E-B429-AF65-E260-2D7EEDCF3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00AF5-8E19-A027-0DBF-3981611E0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3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1F0CA-A239-BB50-60B3-D696DDBC0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7BDB9-DCE7-6C34-3624-72C0DE66F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1AA11-3B1E-A9FC-9DE0-E1DFB8CF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3F7A2-CA47-A8C4-B0BA-063197948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C54C8-8CE8-2540-1F23-081086872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4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C8D11-724B-3C75-ABCE-EC7F61DBB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0099E-6DA9-CAE5-3C3F-5A5349CA1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52C92-2037-6470-D519-F971C96C6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630E9-5823-FB51-D356-EE41BB6E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C1F99-1631-D6B8-6D36-CA6004EF9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60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B44CA-665C-9E41-89CF-6F585005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CA084-B061-7284-C1F6-1F609A4357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4ADC8-E81C-4FE3-D8EE-83D113C77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30723-FF38-7342-E2BE-2FE096477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F6A28-67BF-272F-DEFF-E402F529E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405F31-A4E9-FDB1-521A-8A2BAE02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8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962D8-E89D-FAF6-22BE-D86342F67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9CF4D-3595-C285-FA5E-EF132AA01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858BB-A9CF-E84B-DFB2-344410A36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DF446-240C-F6F4-7BCE-9B5833736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48239E-ABBB-7994-C475-386D343332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2A09C3-EDAE-5FC3-3F3E-048BE744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16CC38-EDC8-B544-12AE-69CDA1A72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68E2C2-809A-B94E-7C65-B1F9D9EF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5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0D21C-0B8D-7749-5C6E-DC7F24267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04F21F-8D20-5186-A695-EEC956AE0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A2085-D9BB-6E12-B35E-4BEF14B70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3B795-BACA-EB8B-F3EF-681DF5F6E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7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465653-79AA-FC35-5834-F785EFA2C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0B933D-71BD-3D02-0CE5-A8A94F279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68500-74F1-9FC7-6ABE-FCB6A6AD1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43E33-B56B-86D2-0013-7E82B7D8F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0134D-97ED-CDC3-328F-AFB6A7E3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C66F8-C0FD-76DF-B51B-5DE2537C0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D9BC7-1FC9-6879-1906-35910B97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19867-313D-3E2B-6591-AC6296101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E5D44-5545-6EF1-9D98-170BAD60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9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8F73-7829-D833-3059-5DC27BB31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87497C-5868-4B32-610C-195B8D4763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2DBF55-602D-E112-C5A7-E431E5B80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BCBED5-A38B-82BF-33CA-3BBDC1CF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7D7ED5-0555-EA4F-8A68-6EF88C27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449D2-4FED-8D0C-EFC6-4E081A86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3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B9AD0-8D7D-EBB9-5FA5-0266FB50B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1E2E4-9686-F515-03FD-7F6EADEFF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922E5-F105-F06E-4B1B-2240737F98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53D192-5834-4F85-89DD-CBC1FB4C3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274EB-0889-15B3-5FF7-77B8C0C27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FC3E7-F95C-7A7E-0C0D-C77EDC5A6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1639C0-A4CC-4239-B143-E40AC1B05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8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BF2C620-9C66-D0AB-777F-084976C44702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7623C9-D2C1-D327-A469-D063CDA4BCF0}"/>
              </a:ext>
            </a:extLst>
          </p:cNvPr>
          <p:cNvSpPr txBox="1"/>
          <p:nvPr/>
        </p:nvSpPr>
        <p:spPr>
          <a:xfrm>
            <a:off x="483206" y="633593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700" b="0" i="0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Thinkbox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Map the Territory &amp; Tapestry Research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Context Effects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2024.  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6D9D96-5528-649F-DA71-8B268A8576CE}"/>
              </a:ext>
            </a:extLst>
          </p:cNvPr>
          <p:cNvSpPr txBox="1"/>
          <p:nvPr/>
        </p:nvSpPr>
        <p:spPr>
          <a:xfrm>
            <a:off x="0" y="1857287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In-Home Advertising Context: Ad Recall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A407A42-642D-E7F6-618D-78709B16B383}"/>
              </a:ext>
            </a:extLst>
          </p:cNvPr>
          <p:cNvSpPr/>
          <p:nvPr/>
        </p:nvSpPr>
        <p:spPr>
          <a:xfrm>
            <a:off x="-1" y="0"/>
            <a:ext cx="2178997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In-Home Viewing: Ad Recall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67CB8C-3BDE-F96D-BFEB-922D65AC43A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D5866F0-89D5-7041-DD69-D66088C2E0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3C8D107-FD71-8DB4-495C-68BF864EA6C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7C15E13-FAE8-E77F-B630-16160450395C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More audiences are able to recall ads and trust the context when watching high quality premium video at home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8" name="Picture 2">
            <a:hlinkClick r:id="rId4"/>
            <a:extLst>
              <a:ext uri="{FF2B5EF4-FFF2-40B4-BE49-F238E27FC236}">
                <a16:creationId xmlns:a16="http://schemas.microsoft.com/office/drawing/2014/main" id="{314E4A69-EEB8-BAAA-079A-3120496966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A767C46-C72D-839B-A142-6CD4730DD184}"/>
              </a:ext>
            </a:extLst>
          </p:cNvPr>
          <p:cNvSpPr/>
          <p:nvPr/>
        </p:nvSpPr>
        <p:spPr>
          <a:xfrm>
            <a:off x="164278" y="2359222"/>
            <a:ext cx="2741257" cy="3761165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E8ABE1C-A278-2DA9-0D7E-1C383044B62A}"/>
              </a:ext>
            </a:extLst>
          </p:cNvPr>
          <p:cNvSpPr/>
          <p:nvPr/>
        </p:nvSpPr>
        <p:spPr>
          <a:xfrm>
            <a:off x="3205657" y="2359222"/>
            <a:ext cx="2741257" cy="3761165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28EDE04-1A82-113F-9A60-36F3B3781F32}"/>
              </a:ext>
            </a:extLst>
          </p:cNvPr>
          <p:cNvSpPr/>
          <p:nvPr/>
        </p:nvSpPr>
        <p:spPr>
          <a:xfrm>
            <a:off x="6247036" y="2359222"/>
            <a:ext cx="2741257" cy="3761165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5F4E451-2B21-685E-D56B-862D4A34DDBB}"/>
              </a:ext>
            </a:extLst>
          </p:cNvPr>
          <p:cNvSpPr/>
          <p:nvPr/>
        </p:nvSpPr>
        <p:spPr>
          <a:xfrm>
            <a:off x="9286465" y="2359222"/>
            <a:ext cx="2741257" cy="3761165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D2E01EA-3800-B2AB-E93D-B21E94FC8DD8}"/>
              </a:ext>
            </a:extLst>
          </p:cNvPr>
          <p:cNvSpPr txBox="1"/>
          <p:nvPr/>
        </p:nvSpPr>
        <p:spPr>
          <a:xfrm>
            <a:off x="228282" y="3082438"/>
            <a:ext cx="2613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403020202020204" pitchFamily="34" charset="0"/>
              </a:rPr>
              <a:t>+23%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91417DA-CC9E-49D6-A715-AB6CBBE255E9}"/>
              </a:ext>
            </a:extLst>
          </p:cNvPr>
          <p:cNvSpPr txBox="1"/>
          <p:nvPr/>
        </p:nvSpPr>
        <p:spPr>
          <a:xfrm>
            <a:off x="3269661" y="3082438"/>
            <a:ext cx="2613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403020202020204" pitchFamily="34" charset="0"/>
              </a:rPr>
              <a:t>+60%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54CF8D3-B365-27A0-F2F8-028F1FB9E316}"/>
              </a:ext>
            </a:extLst>
          </p:cNvPr>
          <p:cNvSpPr txBox="1"/>
          <p:nvPr/>
        </p:nvSpPr>
        <p:spPr>
          <a:xfrm>
            <a:off x="6311040" y="3082438"/>
            <a:ext cx="2613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403020202020204" pitchFamily="34" charset="0"/>
              </a:rPr>
              <a:t>+44%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17D9F0E-0BC1-52AF-C543-B872466B548B}"/>
              </a:ext>
            </a:extLst>
          </p:cNvPr>
          <p:cNvSpPr txBox="1"/>
          <p:nvPr/>
        </p:nvSpPr>
        <p:spPr>
          <a:xfrm>
            <a:off x="9350469" y="3082438"/>
            <a:ext cx="2613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403020202020204" pitchFamily="34" charset="0"/>
              </a:rPr>
              <a:t>+80%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9EE368-408D-6FAC-EC0E-424395C2E3EE}"/>
              </a:ext>
            </a:extLst>
          </p:cNvPr>
          <p:cNvSpPr txBox="1"/>
          <p:nvPr/>
        </p:nvSpPr>
        <p:spPr>
          <a:xfrm>
            <a:off x="164277" y="4322921"/>
            <a:ext cx="2741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Recall when watching with others vs. alone</a:t>
            </a:r>
            <a:endParaRPr lang="en-US" sz="1600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244BA3-A912-807E-83CA-B49C38D66465}"/>
              </a:ext>
            </a:extLst>
          </p:cNvPr>
          <p:cNvSpPr txBox="1"/>
          <p:nvPr/>
        </p:nvSpPr>
        <p:spPr>
          <a:xfrm>
            <a:off x="3205657" y="4322921"/>
            <a:ext cx="2741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Recall watching on a TV set vs. personal device</a:t>
            </a:r>
            <a:endParaRPr lang="en-US" sz="1600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89C3FA0-1856-1CD9-E55A-5DE6A33B3747}"/>
              </a:ext>
            </a:extLst>
          </p:cNvPr>
          <p:cNvSpPr txBox="1"/>
          <p:nvPr/>
        </p:nvSpPr>
        <p:spPr>
          <a:xfrm>
            <a:off x="6247036" y="4322921"/>
            <a:ext cx="27412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Higher trust when watching in professionally produced content vs. in non-professional content</a:t>
            </a:r>
            <a:endParaRPr lang="en-US" sz="1600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7B04DFD-EC99-3C0A-7902-FC083C969B12}"/>
              </a:ext>
            </a:extLst>
          </p:cNvPr>
          <p:cNvSpPr txBox="1"/>
          <p:nvPr/>
        </p:nvSpPr>
        <p:spPr>
          <a:xfrm>
            <a:off x="9286465" y="4322921"/>
            <a:ext cx="2741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Less intrusive when seen in professionally produced content vs. in non-professional content</a:t>
            </a:r>
            <a:endParaRPr lang="en-US" sz="1600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040B0C-B867-B20C-C1E0-F1E627A48848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</p:spTree>
    <p:extLst>
      <p:ext uri="{BB962C8B-B14F-4D97-AF65-F5344CB8AC3E}">
        <p14:creationId xmlns:p14="http://schemas.microsoft.com/office/powerpoint/2010/main" val="1577383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CDBD378-B1F8-495E-8A94-2EEA39D2C19B}"/>
</file>

<file path=customXml/itemProps2.xml><?xml version="1.0" encoding="utf-8"?>
<ds:datastoreItem xmlns:ds="http://schemas.openxmlformats.org/officeDocument/2006/customXml" ds:itemID="{F1A29383-2C2F-43D9-AF05-9A8A2F54B733}"/>
</file>

<file path=customXml/itemProps3.xml><?xml version="1.0" encoding="utf-8"?>
<ds:datastoreItem xmlns:ds="http://schemas.openxmlformats.org/officeDocument/2006/customXml" ds:itemID="{FED6547B-AEAA-4C1D-AA90-46F83E690B6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2025-03-04T20:30:32Z</dcterms:created>
  <dcterms:modified xsi:type="dcterms:W3CDTF">2025-03-04T20:30:45Z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