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54140"/>
            <a:ext cx="12191365" cy="403860"/>
          </a:xfrm>
          <a:custGeom>
            <a:avLst/>
            <a:gdLst/>
            <a:ahLst/>
            <a:cxnLst/>
            <a:rect l="l" t="t" r="r" b="b"/>
            <a:pathLst>
              <a:path w="12191365" h="403859">
                <a:moveTo>
                  <a:pt x="0" y="403860"/>
                </a:moveTo>
                <a:lnTo>
                  <a:pt x="12191238" y="403860"/>
                </a:lnTo>
                <a:lnTo>
                  <a:pt x="12191238" y="0"/>
                </a:lnTo>
                <a:lnTo>
                  <a:pt x="0" y="0"/>
                </a:lnTo>
                <a:lnTo>
                  <a:pt x="0" y="40386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91990"/>
          </a:xfrm>
          <a:custGeom>
            <a:avLst/>
            <a:gdLst/>
            <a:ahLst/>
            <a:cxnLst/>
            <a:rect l="l" t="t" r="r" b="b"/>
            <a:pathLst>
              <a:path w="12191365" h="4491990">
                <a:moveTo>
                  <a:pt x="0" y="4491977"/>
                </a:moveTo>
                <a:lnTo>
                  <a:pt x="12191238" y="4491977"/>
                </a:lnTo>
                <a:lnTo>
                  <a:pt x="12191238" y="0"/>
                </a:lnTo>
                <a:lnTo>
                  <a:pt x="0" y="0"/>
                </a:lnTo>
                <a:lnTo>
                  <a:pt x="0" y="4491977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resolution-prioritize-quality?utm_source=website&amp;utm_medium=resource-center&amp;utm_campaign=grab-n-gos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398387"/>
            <a:ext cx="892111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Marketers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have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standard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for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what</a:t>
            </a:r>
            <a:r>
              <a:rPr dirty="0" sz="2600" spc="-7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constitutes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premium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media</a:t>
            </a:r>
            <a:r>
              <a:rPr dirty="0" sz="26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partners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within</a:t>
            </a:r>
            <a:r>
              <a:rPr dirty="0" sz="2600" spc="-6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their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video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campaigns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51868" y="56036"/>
            <a:ext cx="175704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3360" marR="5080" indent="-201295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access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more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media</a:t>
            </a:r>
            <a:r>
              <a:rPr dirty="0" sz="1000" spc="-5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quality</a:t>
            </a:r>
            <a:r>
              <a:rPr dirty="0" sz="10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954814"/>
            <a:ext cx="509016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Comcast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Advertising,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What is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Premium</a:t>
            </a:r>
            <a:r>
              <a:rPr dirty="0" sz="7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Video: Redefining</a:t>
            </a:r>
            <a:r>
              <a:rPr dirty="0" sz="700" spc="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what it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Means to be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Premium</a:t>
            </a:r>
            <a:r>
              <a:rPr dirty="0" sz="7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Advertising,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November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2023.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761" y="761"/>
            <a:ext cx="1923414" cy="292735"/>
          </a:xfrm>
          <a:custGeom>
            <a:avLst/>
            <a:gdLst/>
            <a:ahLst/>
            <a:cxnLst/>
            <a:rect l="l" t="t" r="r" b="b"/>
            <a:pathLst>
              <a:path w="1923414" h="292735">
                <a:moveTo>
                  <a:pt x="1923275" y="0"/>
                </a:moveTo>
                <a:lnTo>
                  <a:pt x="0" y="0"/>
                </a:lnTo>
                <a:lnTo>
                  <a:pt x="0" y="292607"/>
                </a:lnTo>
                <a:lnTo>
                  <a:pt x="1923275" y="292607"/>
                </a:lnTo>
                <a:lnTo>
                  <a:pt x="1923275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761" y="761"/>
            <a:ext cx="1923414" cy="2927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762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75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dirty="0"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Premium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Video?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-4762" y="6173533"/>
            <a:ext cx="12201525" cy="285750"/>
            <a:chOff x="-4762" y="6173533"/>
            <a:chExt cx="12201525" cy="285750"/>
          </a:xfrm>
        </p:grpSpPr>
        <p:sp>
          <p:nvSpPr>
            <p:cNvPr id="11" name="object 11" descr=""/>
            <p:cNvSpPr/>
            <p:nvPr/>
          </p:nvSpPr>
          <p:spPr>
            <a:xfrm>
              <a:off x="0" y="6178283"/>
              <a:ext cx="12192000" cy="276225"/>
            </a:xfrm>
            <a:custGeom>
              <a:avLst/>
              <a:gdLst/>
              <a:ahLst/>
              <a:cxnLst/>
              <a:rect l="l" t="t" r="r" b="b"/>
              <a:pathLst>
                <a:path w="12192000" h="276225">
                  <a:moveTo>
                    <a:pt x="12192000" y="0"/>
                  </a:moveTo>
                  <a:lnTo>
                    <a:pt x="0" y="0"/>
                  </a:lnTo>
                  <a:lnTo>
                    <a:pt x="0" y="275856"/>
                  </a:lnTo>
                  <a:lnTo>
                    <a:pt x="12192000" y="27585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6178296"/>
              <a:ext cx="12192000" cy="276225"/>
            </a:xfrm>
            <a:custGeom>
              <a:avLst/>
              <a:gdLst/>
              <a:ahLst/>
              <a:cxnLst/>
              <a:rect l="l" t="t" r="r" b="b"/>
              <a:pathLst>
                <a:path w="12192000" h="276225">
                  <a:moveTo>
                    <a:pt x="0" y="0"/>
                  </a:moveTo>
                  <a:lnTo>
                    <a:pt x="12192000" y="0"/>
                  </a:lnTo>
                </a:path>
                <a:path w="12192000" h="276225">
                  <a:moveTo>
                    <a:pt x="12192000" y="275843"/>
                  </a:moveTo>
                  <a:lnTo>
                    <a:pt x="0" y="275843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2531098" y="6206342"/>
            <a:ext cx="7139305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‘New</a:t>
            </a:r>
            <a:r>
              <a:rPr dirty="0" u="sng" sz="1200" spc="-4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Year’s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Resolutions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#1:</a:t>
            </a:r>
            <a:r>
              <a:rPr dirty="0" u="sng" sz="1200" spc="-4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Prioritize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Quality’</a:t>
            </a:r>
            <a:r>
              <a:rPr dirty="0" u="none" sz="1200" spc="-75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200">
              <a:latin typeface="Arial"/>
              <a:cs typeface="Arial"/>
            </a:endParaRPr>
          </a:p>
          <a:p>
            <a:pPr marL="148844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211041" y="1730270"/>
            <a:ext cx="7748905" cy="4806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How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important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are</a:t>
            </a:r>
            <a:r>
              <a:rPr dirty="0" u="sng" sz="1600" spc="-5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following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factors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when</a:t>
            </a:r>
            <a:r>
              <a:rPr dirty="0" u="sng" sz="1600" spc="-7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buying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premium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video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inventory?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4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buyers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who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responded</a:t>
            </a:r>
            <a:r>
              <a:rPr dirty="0" sz="1400" spc="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important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very</a:t>
            </a:r>
            <a:r>
              <a:rPr dirty="0" sz="14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important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0906" y="4702302"/>
            <a:ext cx="2413000" cy="955675"/>
          </a:xfrm>
          <a:prstGeom prst="rect">
            <a:avLst/>
          </a:prstGeom>
          <a:solidFill>
            <a:srgbClr val="1B1363"/>
          </a:solidFill>
          <a:ln w="28575">
            <a:solidFill>
              <a:srgbClr val="EC3B8D"/>
            </a:solidFill>
          </a:ln>
        </p:spPr>
        <p:txBody>
          <a:bodyPr wrap="square" lIns="0" tIns="300990" rIns="0" bIns="0" rtlCol="0" vert="horz">
            <a:spAutoFit/>
          </a:bodyPr>
          <a:lstStyle/>
          <a:p>
            <a:pPr marL="345440">
              <a:lnSpc>
                <a:spcPct val="100000"/>
              </a:lnSpc>
              <a:spcBef>
                <a:spcPts val="2370"/>
              </a:spcBef>
            </a:pP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Brand</a:t>
            </a:r>
            <a:r>
              <a:rPr dirty="0" sz="22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Safety</a:t>
            </a:r>
            <a:endParaRPr sz="22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382517" y="4702302"/>
            <a:ext cx="2413000" cy="955675"/>
          </a:xfrm>
          <a:prstGeom prst="rect">
            <a:avLst/>
          </a:prstGeom>
          <a:solidFill>
            <a:srgbClr val="1B1363"/>
          </a:solidFill>
          <a:ln w="28575">
            <a:solidFill>
              <a:srgbClr val="EC3B8D"/>
            </a:solidFill>
          </a:ln>
        </p:spPr>
        <p:txBody>
          <a:bodyPr wrap="square" lIns="0" tIns="133350" rIns="0" bIns="0" rtlCol="0" vert="horz">
            <a:spAutoFit/>
          </a:bodyPr>
          <a:lstStyle/>
          <a:p>
            <a:pPr marL="734695" marR="112395" indent="-615950">
              <a:lnSpc>
                <a:spcPct val="100000"/>
              </a:lnSpc>
              <a:spcBef>
                <a:spcPts val="1050"/>
              </a:spcBef>
            </a:pP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High</a:t>
            </a:r>
            <a:r>
              <a:rPr dirty="0" sz="22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Production Quality</a:t>
            </a:r>
            <a:endParaRPr sz="22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367266" y="4702302"/>
            <a:ext cx="2413000" cy="955675"/>
          </a:xfrm>
          <a:prstGeom prst="rect">
            <a:avLst/>
          </a:prstGeom>
          <a:solidFill>
            <a:srgbClr val="1B1363"/>
          </a:solidFill>
          <a:ln w="28575">
            <a:solidFill>
              <a:srgbClr val="EC3B8D"/>
            </a:solidFill>
          </a:ln>
        </p:spPr>
        <p:txBody>
          <a:bodyPr wrap="square" lIns="0" tIns="133350" rIns="0" bIns="0" rtlCol="0" vert="horz">
            <a:spAutoFit/>
          </a:bodyPr>
          <a:lstStyle/>
          <a:p>
            <a:pPr marL="451484" marR="447040" indent="202565">
              <a:lnSpc>
                <a:spcPct val="100000"/>
              </a:lnSpc>
              <a:spcBef>
                <a:spcPts val="1050"/>
              </a:spcBef>
            </a:pP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Demand </a:t>
            </a: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2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Content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74183" y="3790882"/>
            <a:ext cx="12439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EC3B8D"/>
                </a:solidFill>
                <a:latin typeface="Arial"/>
                <a:cs typeface="Arial"/>
              </a:rPr>
              <a:t>91%</a:t>
            </a:r>
            <a:endParaRPr sz="4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66100" y="3790882"/>
            <a:ext cx="12439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EC3B8D"/>
                </a:solidFill>
                <a:latin typeface="Arial"/>
                <a:cs typeface="Arial"/>
              </a:rPr>
              <a:t>89%</a:t>
            </a:r>
            <a:endParaRPr sz="4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949934" y="3790882"/>
            <a:ext cx="12439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EC3B8D"/>
                </a:solidFill>
                <a:latin typeface="Arial"/>
                <a:cs typeface="Arial"/>
              </a:rPr>
              <a:t>81%</a:t>
            </a:r>
            <a:endParaRPr sz="48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75176" y="2302764"/>
            <a:ext cx="1026843" cy="1389887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877044" y="2302764"/>
            <a:ext cx="1389887" cy="1389887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2208" y="2302764"/>
            <a:ext cx="1389887" cy="1389887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375653" y="4702302"/>
            <a:ext cx="2413000" cy="955675"/>
          </a:xfrm>
          <a:prstGeom prst="rect">
            <a:avLst/>
          </a:prstGeom>
          <a:solidFill>
            <a:srgbClr val="1B1363"/>
          </a:solidFill>
          <a:ln w="28575">
            <a:solidFill>
              <a:srgbClr val="EC3B8D"/>
            </a:solidFill>
          </a:ln>
        </p:spPr>
        <p:txBody>
          <a:bodyPr wrap="square" lIns="0" tIns="133350" rIns="0" bIns="0" rtlCol="0" vert="horz">
            <a:spAutoFit/>
          </a:bodyPr>
          <a:lstStyle/>
          <a:p>
            <a:pPr marL="506095" marR="501650" indent="62230">
              <a:lnSpc>
                <a:spcPct val="100000"/>
              </a:lnSpc>
              <a:spcBef>
                <a:spcPts val="1050"/>
              </a:spcBef>
            </a:pP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Publisher </a:t>
            </a: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2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0" b="1">
                <a:solidFill>
                  <a:srgbClr val="FFFFFF"/>
                </a:solidFill>
                <a:latin typeface="Arial"/>
                <a:cs typeface="Arial"/>
              </a:rPr>
              <a:t>Content</a:t>
            </a:r>
            <a:endParaRPr sz="22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958155" y="3790882"/>
            <a:ext cx="12439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EC3B8D"/>
                </a:solidFill>
                <a:latin typeface="Arial"/>
                <a:cs typeface="Arial"/>
              </a:rPr>
              <a:t>85%</a:t>
            </a:r>
            <a:endParaRPr sz="48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85431" y="2302764"/>
            <a:ext cx="1389887" cy="13898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416081-A838-4974-9D0A-CA70F25669F2}"/>
</file>

<file path=customXml/itemProps2.xml><?xml version="1.0" encoding="utf-8"?>
<ds:datastoreItem xmlns:ds="http://schemas.openxmlformats.org/officeDocument/2006/customXml" ds:itemID="{0E914B91-4BC4-44B5-9C1B-A23608B59F7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2024-05-01T17:47:45Z</dcterms:created>
  <dcterms:modified xsi:type="dcterms:W3CDTF">2024-05-01T17:47:45Z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